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2" r:id="rId1"/>
    <p:sldMasterId id="2147483675" r:id="rId2"/>
    <p:sldMasterId id="2147483687" r:id="rId3"/>
  </p:sldMasterIdLst>
  <p:notesMasterIdLst>
    <p:notesMasterId r:id="rId50"/>
  </p:notesMasterIdLst>
  <p:sldIdLst>
    <p:sldId id="290" r:id="rId4"/>
    <p:sldId id="329" r:id="rId5"/>
    <p:sldId id="348" r:id="rId6"/>
    <p:sldId id="349" r:id="rId7"/>
    <p:sldId id="350" r:id="rId8"/>
    <p:sldId id="351" r:id="rId9"/>
    <p:sldId id="352" r:id="rId10"/>
    <p:sldId id="256" r:id="rId11"/>
    <p:sldId id="298" r:id="rId12"/>
    <p:sldId id="299" r:id="rId13"/>
    <p:sldId id="301" r:id="rId14"/>
    <p:sldId id="353" r:id="rId15"/>
    <p:sldId id="302" r:id="rId16"/>
    <p:sldId id="354" r:id="rId17"/>
    <p:sldId id="355" r:id="rId18"/>
    <p:sldId id="356" r:id="rId19"/>
    <p:sldId id="357" r:id="rId20"/>
    <p:sldId id="304" r:id="rId21"/>
    <p:sldId id="305" r:id="rId22"/>
    <p:sldId id="347" r:id="rId23"/>
    <p:sldId id="341" r:id="rId24"/>
    <p:sldId id="358" r:id="rId25"/>
    <p:sldId id="359" r:id="rId26"/>
    <p:sldId id="360" r:id="rId27"/>
    <p:sldId id="361" r:id="rId28"/>
    <p:sldId id="362" r:id="rId29"/>
    <p:sldId id="328" r:id="rId30"/>
    <p:sldId id="308"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43" r:id="rId47"/>
    <p:sldId id="344" r:id="rId48"/>
    <p:sldId id="33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7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0" d="100"/>
          <a:sy n="110" d="100"/>
        </p:scale>
        <p:origin x="55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F13600-0C31-481E-ACCB-90C2F2D095CF}" type="datetimeFigureOut">
              <a:rPr lang="en-IN" smtClean="0"/>
              <a:t>07-10-2021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5E8C8-D4DD-42BA-9D5F-40A9890CF31C}" type="slidenum">
              <a:rPr lang="en-IN" smtClean="0"/>
              <a:t>‹#›</a:t>
            </a:fld>
            <a:endParaRPr lang="en-IN"/>
          </a:p>
        </p:txBody>
      </p:sp>
    </p:spTree>
    <p:extLst>
      <p:ext uri="{BB962C8B-B14F-4D97-AF65-F5344CB8AC3E}">
        <p14:creationId xmlns:p14="http://schemas.microsoft.com/office/powerpoint/2010/main" val="637747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49F5A09-BEBF-4337-9635-59EC9C0D6446}" type="datetime1">
              <a:rPr lang="en-US" smtClean="0"/>
              <a:t>10/7/2021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514399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557" name="Group 1556"/>
          <p:cNvGrpSpPr/>
          <p:nvPr/>
        </p:nvGrpSpPr>
        <p:grpSpPr>
          <a:xfrm>
            <a:off x="0" y="420256"/>
            <a:ext cx="12188952" cy="3795497"/>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71204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3774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12203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20632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9060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37489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45918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54347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62776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880625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796337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1049201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964913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11334899" y="365858"/>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71204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3774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12203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20632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9060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37489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45918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54347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62776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880625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796337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1049201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964913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11334899" y="121135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71204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3774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12203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20632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9060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37489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45918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54347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62776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880625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796337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1049201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964913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11334899" y="2053953"/>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71204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3774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12203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20632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9060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37489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45918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54347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62776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880625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796337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1049201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964913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11334899" y="2902626"/>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71204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3774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12203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20632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9060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37489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45918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54347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62776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880625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796337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1049201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964913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11334899" y="3746805"/>
            <a:ext cx="100015"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7534B9E-AC72-4F2F-84A3-CA8EDE3CF10D}"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46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3">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86F315-758A-4F3D-8E25-8C76C2B72E4E}"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Aashish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575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FD7A8D-1A3A-4F11-A386-59798AEE110B}"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9402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0DA91-75BE-4E63-923C-C83BE029ECE3}"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220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67892C1-5FC0-42B5-AAD8-424587702575}"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75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EFEA62-1000-4887-857F-F751EFA4EED6}"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502358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00753F-7FF6-48BE-B1A0-D20EA184765A}"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277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90E1DC-9D70-4868-A519-DE6A8DD02937}"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Aashish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07896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B4E05B-3122-4503-B523-15B1D83A9C58}" type="datetime1">
              <a:rPr lang="en-US" smtClean="0"/>
              <a:t>10/7/2021</a:t>
            </a:fld>
            <a:endParaRPr lang="en-US" dirty="0"/>
          </a:p>
        </p:txBody>
      </p:sp>
      <p:sp>
        <p:nvSpPr>
          <p:cNvPr id="8" name="Footer Placeholder 7"/>
          <p:cNvSpPr>
            <a:spLocks noGrp="1"/>
          </p:cNvSpPr>
          <p:nvPr>
            <p:ph type="ftr" sz="quarter" idx="11"/>
          </p:nvPr>
        </p:nvSpPr>
        <p:spPr/>
        <p:txBody>
          <a:bodyPr/>
          <a:lstStyle/>
          <a:p>
            <a:r>
              <a:rPr lang="en-US"/>
              <a:t>Aashish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73966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67AD79-6DB3-4C1B-934A-B3147CF22CFC}" type="datetime1">
              <a:rPr lang="en-US" smtClean="0"/>
              <a:t>10/7/2021</a:t>
            </a:fld>
            <a:endParaRPr lang="en-US" dirty="0"/>
          </a:p>
        </p:txBody>
      </p:sp>
      <p:sp>
        <p:nvSpPr>
          <p:cNvPr id="4" name="Footer Placeholder 3"/>
          <p:cNvSpPr>
            <a:spLocks noGrp="1"/>
          </p:cNvSpPr>
          <p:nvPr>
            <p:ph type="ftr" sz="quarter" idx="11"/>
          </p:nvPr>
        </p:nvSpPr>
        <p:spPr/>
        <p:txBody>
          <a:bodyPr/>
          <a:lstStyle/>
          <a:p>
            <a:r>
              <a:rPr lang="en-US"/>
              <a:t>Aashish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45561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0D126D-5851-49E5-8C25-DA74E290F65D}" type="datetime1">
              <a:rPr lang="en-US" smtClean="0"/>
              <a:t>10/7/2021</a:t>
            </a:fld>
            <a:endParaRPr lang="en-US" dirty="0"/>
          </a:p>
        </p:txBody>
      </p:sp>
      <p:sp>
        <p:nvSpPr>
          <p:cNvPr id="3" name="Footer Placeholder 2"/>
          <p:cNvSpPr>
            <a:spLocks noGrp="1"/>
          </p:cNvSpPr>
          <p:nvPr>
            <p:ph type="ftr" sz="quarter" idx="11"/>
          </p:nvPr>
        </p:nvSpPr>
        <p:spPr/>
        <p:txBody>
          <a:bodyPr/>
          <a:lstStyle/>
          <a:p>
            <a:r>
              <a:rPr lang="en-US"/>
              <a:t>Aashish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3565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339B85-F84B-44ED-BA5C-3A720EF31A29}"/>
              </a:ext>
            </a:extLst>
          </p:cNvPr>
          <p:cNvSpPr/>
          <p:nvPr userDrawn="1"/>
        </p:nvSpPr>
        <p:spPr>
          <a:xfrm>
            <a:off x="0" y="6470704"/>
            <a:ext cx="12192000" cy="387296"/>
          </a:xfrm>
          <a:prstGeom prst="rect">
            <a:avLst/>
          </a:prstGeom>
          <a:solidFill>
            <a:srgbClr val="297FD5"/>
          </a:solidFill>
          <a:ln>
            <a:solidFill>
              <a:srgbClr val="297F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hasCustomPrompt="1"/>
          </p:nvPr>
        </p:nvSpPr>
        <p:spPr/>
        <p:txBody>
          <a:bodyPr>
            <a:normAutofit/>
          </a:bodyPr>
          <a:lstStyle>
            <a:lvl1pPr>
              <a:defRPr sz="4000" cap="none"/>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7969D9-83C1-4428-81CD-3707A678B51B}"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83255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79B79B5-CE70-4C3C-9F9E-5714A904C87F}"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Aashish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740709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9887524-0599-46A4-8DF3-EC6C7FBFAF5A}"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Aashish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555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DBE7FE-1AEB-40C9-A357-BADBBE998906}"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41320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B0D097-C5DE-4E97-B2BF-5BF378769999}"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925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B02342-C143-43E4-9E84-E4990C555EC4}"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193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E70E8E-7F41-42DA-A9A3-71133B838D94}"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66774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BC7271-5A8E-45EC-AF5A-12937245C7E9}"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105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337476-AE0E-409D-8B3F-CDE4401CCDE1}"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Aashish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769860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05F85-66F6-46EE-B84E-73B3B219BBFA}" type="datetime1">
              <a:rPr lang="en-US" smtClean="0"/>
              <a:t>10/7/2021</a:t>
            </a:fld>
            <a:endParaRPr lang="en-US" dirty="0"/>
          </a:p>
        </p:txBody>
      </p:sp>
      <p:sp>
        <p:nvSpPr>
          <p:cNvPr id="8" name="Footer Placeholder 7"/>
          <p:cNvSpPr>
            <a:spLocks noGrp="1"/>
          </p:cNvSpPr>
          <p:nvPr>
            <p:ph type="ftr" sz="quarter" idx="11"/>
          </p:nvPr>
        </p:nvSpPr>
        <p:spPr/>
        <p:txBody>
          <a:bodyPr/>
          <a:lstStyle/>
          <a:p>
            <a:r>
              <a:rPr lang="en-US"/>
              <a:t>Aashish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2199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221ED1-0997-4089-938C-A8849DFB056E}" type="datetime1">
              <a:rPr lang="en-US" smtClean="0"/>
              <a:t>10/7/2021</a:t>
            </a:fld>
            <a:endParaRPr lang="en-US" dirty="0"/>
          </a:p>
        </p:txBody>
      </p:sp>
      <p:sp>
        <p:nvSpPr>
          <p:cNvPr id="4" name="Footer Placeholder 3"/>
          <p:cNvSpPr>
            <a:spLocks noGrp="1"/>
          </p:cNvSpPr>
          <p:nvPr>
            <p:ph type="ftr" sz="quarter" idx="11"/>
          </p:nvPr>
        </p:nvSpPr>
        <p:spPr/>
        <p:txBody>
          <a:bodyPr/>
          <a:lstStyle/>
          <a:p>
            <a:r>
              <a:rPr lang="en-US"/>
              <a:t>Aashish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46118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526" name="Group 525"/>
          <p:cNvGrpSpPr/>
          <p:nvPr/>
        </p:nvGrpSpPr>
        <p:grpSpPr>
          <a:xfrm>
            <a:off x="0" y="420256"/>
            <a:ext cx="12188952" cy="3795497"/>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9445819" y="-965459"/>
            <a:ext cx="13717"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0" y="0"/>
            <a:ext cx="11816540"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2311242" y="-967047"/>
            <a:ext cx="13716" cy="6570294"/>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3186527" y="-953751"/>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4029713" y="-953750"/>
            <a:ext cx="13716" cy="6479503"/>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4872899" y="-953750"/>
            <a:ext cx="13716" cy="6479503"/>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5716086" y="-953749"/>
            <a:ext cx="13716" cy="6479501"/>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6559272"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7402457" y="-944051"/>
            <a:ext cx="13717" cy="6479502"/>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8245644" y="-953750"/>
            <a:ext cx="13716" cy="6479502"/>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9088831" y="-953750"/>
            <a:ext cx="13717" cy="6479503"/>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9912896" y="-907596"/>
            <a:ext cx="13716" cy="6425429"/>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10334491" y="110221"/>
            <a:ext cx="13717" cy="5232981"/>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10756084" y="1128037"/>
            <a:ext cx="13716" cy="4040537"/>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11177678" y="2145853"/>
            <a:ext cx="13716" cy="2848091"/>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11599272" y="3163669"/>
            <a:ext cx="13715" cy="1655644"/>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12020868" y="4181493"/>
            <a:ext cx="13715" cy="463189"/>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203277" y="-93899"/>
            <a:ext cx="13716" cy="608068"/>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624870" y="-268529"/>
            <a:ext cx="13716" cy="1800514"/>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1046463" y="-443158"/>
            <a:ext cx="13716" cy="2992958"/>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468056" y="-617788"/>
            <a:ext cx="13716" cy="4185404"/>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889649" y="-792416"/>
            <a:ext cx="13716" cy="5377849"/>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2070569" y="-450209"/>
            <a:ext cx="13716"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648976" y="567610"/>
            <a:ext cx="13716"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1227383" y="1585424"/>
            <a:ext cx="13716"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805790" y="2603242"/>
            <a:ext cx="13716"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384198" y="3621057"/>
            <a:ext cx="13716"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705180" y="-953749"/>
            <a:ext cx="13716"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4391552" y="-953749"/>
            <a:ext cx="13716"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6077925" y="-953749"/>
            <a:ext cx="13716"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6916261" y="-965458"/>
            <a:ext cx="13716"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7759447" y="-965458"/>
            <a:ext cx="13717"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8602633" y="-965458"/>
            <a:ext cx="13716"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10088968" y="-882602"/>
            <a:ext cx="13716"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10510562" y="-707971"/>
            <a:ext cx="13716"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10932155" y="-533342"/>
            <a:ext cx="13716"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11353748" y="-358712"/>
            <a:ext cx="13716"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11775341" y="-184083"/>
            <a:ext cx="13716"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3543517" y="-965458"/>
            <a:ext cx="13716"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5229889" y="-965458"/>
            <a:ext cx="13716"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64427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48774" y="258315"/>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13875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22300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30726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39151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47576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56002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812785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728531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981293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89703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11498011"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1065547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544992" y="109541"/>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66645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0" y="331699"/>
            <a:ext cx="93942"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7667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6092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24518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32943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41368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49794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58219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834959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750705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1003467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919213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11719750"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10877211" y="331699"/>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60211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9659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8084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26510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34935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43361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51786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770626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686372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939134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85488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11076421"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1023388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123402" y="53022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11760003" y="685578"/>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70866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3463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11888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20314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8739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37164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45590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54015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62441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877173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792919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1045681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961427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12141892" y="758852"/>
            <a:ext cx="50109"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11299353" y="75101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617401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11187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9613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80385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364639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448893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533147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785909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7016553" y="-163077"/>
            <a:ext cx="306986" cy="612648"/>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954417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87016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11229252"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1038671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276233" y="-163077"/>
            <a:ext cx="306986" cy="612648"/>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11908617" y="4923"/>
            <a:ext cx="298552" cy="268215"/>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34633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1188872" y="-10245"/>
            <a:ext cx="169752"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2031413" y="-10245"/>
            <a:ext cx="10160587"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64427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48774" y="110381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13875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22300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30726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39151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47576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56002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812785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728531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981293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89703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11498011"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1065547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544992" y="95503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66645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7667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6092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userDrawn="1"/>
        </p:nvSpPr>
        <p:spPr>
          <a:xfrm>
            <a:off x="24518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32943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41368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49794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58219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834959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750705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1003467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919213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11719750"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10877211" y="117719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60211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9659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8084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26510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34935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43361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51786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770626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686372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939134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85488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11076421"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1023388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123402" y="1375727"/>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11760002" y="1531078"/>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70866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3463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11888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20314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8739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37164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45590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54015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62441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877173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792919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1045681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961427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11299353" y="159651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64427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48774" y="1946410"/>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13875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22300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30726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39151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47576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56002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812785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728531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981293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89703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11498011"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1065547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544992" y="1797636"/>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66645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7667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6092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24518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32943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41368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49794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58219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834959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750705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1003467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919213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11719750"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10877211" y="2019794"/>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60211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9659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8084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26510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34935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43361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51786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770626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686372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939134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85488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11076421"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1023388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123402" y="221832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11760003" y="2373673"/>
            <a:ext cx="595780" cy="268215"/>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70866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3463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11888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20314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8739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37164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45590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54015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62441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877173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792919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1045681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961427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11299353" y="243911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64427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48774" y="2795083"/>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13875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22300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30726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39151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47576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56002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812785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728531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981293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89703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11498011"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1065547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544992" y="264630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66645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7667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6092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24518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32943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41368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49794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58219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834959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750705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1003467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919213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11719750"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10877211" y="2868467"/>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60211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9659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8084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26510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34935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43361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51786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770626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686372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939134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85488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11076421"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1023388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123402" y="3068579"/>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11760002" y="3223930"/>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70866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3463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11888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20314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8739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37164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45590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54015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62441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877173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792919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1045681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961427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11299353" y="328936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64427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48774" y="3639262"/>
            <a:ext cx="612648" cy="315100"/>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13875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22300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30726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39151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47576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56002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812785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728531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981293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89703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11498011"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1065547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544992" y="3490488"/>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66645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7667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6092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24518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32943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41368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49794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58219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834959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750705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1003467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919213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11719750"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10877211" y="3712646"/>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60211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9659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8084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26510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34935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43361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51786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770626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686372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939134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85488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11076421"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1023388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123402" y="3914584"/>
            <a:ext cx="612648" cy="612648"/>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11760002" y="4069935"/>
            <a:ext cx="595781" cy="268215"/>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70866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3463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11888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20314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8739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37164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45590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54015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62441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877173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792919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1045681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961427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11299353" y="4135371"/>
            <a:ext cx="169751"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663614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22905" y="4316257"/>
            <a:ext cx="232840" cy="278649"/>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5809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24234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326598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4108522" y="4185695"/>
            <a:ext cx="232840" cy="539773"/>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495106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579360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832122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7478682" y="4185695"/>
            <a:ext cx="232840" cy="539773"/>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1000630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916376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11691380"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10848841"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733383" y="4185695"/>
            <a:ext cx="232840" cy="539772"/>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812619" y="4561319"/>
            <a:ext cx="11030995"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71204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3774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12203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20632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9060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37489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45918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54347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62776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880625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796337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1049201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964913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11334899" y="365858"/>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71204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3774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12203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20632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9060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37489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45918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54347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62776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880625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796337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1049201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964913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11334899" y="121135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71204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3774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12203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20632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9060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37489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45918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54347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62776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880625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796337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1049201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964913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11334899" y="2053953"/>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71204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3774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12203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20632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9060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37489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45918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54347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62776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880625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796337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1049201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964913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11334899" y="2902626"/>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71204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3774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12203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20632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9060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37489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45918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54347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62776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880625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796337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1049201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964913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11334899" y="3746805"/>
            <a:ext cx="100015"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47E6E0-4D77-449F-AF43-B4F76FCFC4E2}"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175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BBA803-8C3D-4DA8-ACE6-ABA21DFA0730}" type="datetime1">
              <a:rPr lang="en-US" smtClean="0"/>
              <a:t>10/7/2021</a:t>
            </a:fld>
            <a:endParaRPr lang="en-US" dirty="0"/>
          </a:p>
        </p:txBody>
      </p:sp>
      <p:sp>
        <p:nvSpPr>
          <p:cNvPr id="3" name="Footer Placeholder 2"/>
          <p:cNvSpPr>
            <a:spLocks noGrp="1"/>
          </p:cNvSpPr>
          <p:nvPr>
            <p:ph type="ftr" sz="quarter" idx="11"/>
          </p:nvPr>
        </p:nvSpPr>
        <p:spPr/>
        <p:txBody>
          <a:bodyPr/>
          <a:lstStyle/>
          <a:p>
            <a:r>
              <a:rPr lang="en-US"/>
              <a:t>Aashish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441766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AEB7621-05E1-435D-AD48-29147E1A9DFB}"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Aashish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14076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99B232-20DD-4459-A7B5-56B1BF168BEA}"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Aashish Pandey</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43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758CCD-5163-4597-B33E-998ACFADB218}"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35964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BF57AD-B68D-4ED1-855C-83247056AC60}"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05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65A7492-98CB-4F7B-A1F4-3B4042C61480}" type="datetime1">
              <a:rPr lang="en-US" smtClean="0"/>
              <a:t>10/7/2021</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r>
              <a:rPr lang="en-US"/>
              <a:t>Aashish Pandey</a:t>
            </a:r>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320718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DF60A4-42D6-4F94-9CCD-6E8DE57F03F3}"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a:t>Aashish Pandey</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2" y="5264106"/>
            <a:ext cx="0" cy="9144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55" name="Picture 2" descr="Image result for data science dark">
            <a:extLst>
              <a:ext uri="{FF2B5EF4-FFF2-40B4-BE49-F238E27FC236}">
                <a16:creationId xmlns:a16="http://schemas.microsoft.com/office/drawing/2014/main" id="{8009EDF2-A4C5-40FF-A25B-2955B371CBE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4" t="13602" r="24" b="21616"/>
          <a:stretch/>
        </p:blipFill>
        <p:spPr bwMode="auto">
          <a:xfrm>
            <a:off x="0" y="0"/>
            <a:ext cx="12192000" cy="4562764"/>
          </a:xfrm>
          <a:prstGeom prst="rect">
            <a:avLst/>
          </a:prstGeom>
          <a:noFill/>
          <a:extLst>
            <a:ext uri="{909E8E84-426E-40DD-AFC4-6F175D3DCCD1}">
              <a14:hiddenFill xmlns:a14="http://schemas.microsoft.com/office/drawing/2010/main">
                <a:solidFill>
                  <a:srgbClr val="FFFFFF"/>
                </a:solidFill>
              </a14:hiddenFill>
            </a:ext>
          </a:extLst>
        </p:spPr>
      </p:pic>
      <p:sp>
        <p:nvSpPr>
          <p:cNvPr id="457" name="Rectangle 456">
            <a:extLst>
              <a:ext uri="{FF2B5EF4-FFF2-40B4-BE49-F238E27FC236}">
                <a16:creationId xmlns:a16="http://schemas.microsoft.com/office/drawing/2014/main" id="{3E46C9BB-2184-49F6-929C-B63DCCC43EC0}"/>
              </a:ext>
            </a:extLst>
          </p:cNvPr>
          <p:cNvSpPr/>
          <p:nvPr userDrawn="1"/>
        </p:nvSpPr>
        <p:spPr>
          <a:xfrm>
            <a:off x="-1" y="0"/>
            <a:ext cx="12192001" cy="480290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98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1449A4-7E4D-48A0-9ABA-1F55755CFDC3}"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Aashish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0088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3"/>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C185ED-881F-4C66-BC35-CE543D097669}" type="datetime1">
              <a:rPr lang="en-US" smtClean="0"/>
              <a:t>10/7/2021</a:t>
            </a:fld>
            <a:endParaRPr lang="en-US" dirty="0"/>
          </a:p>
        </p:txBody>
      </p:sp>
      <p:sp>
        <p:nvSpPr>
          <p:cNvPr id="8" name="Footer Placeholder 7"/>
          <p:cNvSpPr>
            <a:spLocks noGrp="1"/>
          </p:cNvSpPr>
          <p:nvPr>
            <p:ph type="ftr" sz="quarter" idx="11"/>
          </p:nvPr>
        </p:nvSpPr>
        <p:spPr/>
        <p:txBody>
          <a:bodyPr/>
          <a:lstStyle/>
          <a:p>
            <a:r>
              <a:rPr lang="en-US"/>
              <a:t>Aashish Pandey</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870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C147D0-A883-4068-B7E9-D8613EF4FF24}" type="datetime1">
              <a:rPr lang="en-US" smtClean="0"/>
              <a:t>10/7/2021</a:t>
            </a:fld>
            <a:endParaRPr lang="en-US" dirty="0"/>
          </a:p>
        </p:txBody>
      </p:sp>
      <p:sp>
        <p:nvSpPr>
          <p:cNvPr id="4" name="Footer Placeholder 3"/>
          <p:cNvSpPr>
            <a:spLocks noGrp="1"/>
          </p:cNvSpPr>
          <p:nvPr>
            <p:ph type="ftr" sz="quarter" idx="11"/>
          </p:nvPr>
        </p:nvSpPr>
        <p:spPr/>
        <p:txBody>
          <a:bodyPr/>
          <a:lstStyle/>
          <a:p>
            <a:r>
              <a:rPr lang="en-US"/>
              <a:t>Aashish Pandey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1136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A3F00-E789-4DF4-89FA-228FB68732A6}" type="datetime1">
              <a:rPr lang="en-US" smtClean="0"/>
              <a:t>10/7/2021</a:t>
            </a:fld>
            <a:endParaRPr lang="en-US" dirty="0"/>
          </a:p>
        </p:txBody>
      </p:sp>
      <p:sp>
        <p:nvSpPr>
          <p:cNvPr id="3" name="Footer Placeholder 2"/>
          <p:cNvSpPr>
            <a:spLocks noGrp="1"/>
          </p:cNvSpPr>
          <p:nvPr>
            <p:ph type="ftr" sz="quarter" idx="11"/>
          </p:nvPr>
        </p:nvSpPr>
        <p:spPr/>
        <p:txBody>
          <a:bodyPr/>
          <a:lstStyle/>
          <a:p>
            <a:r>
              <a:rPr lang="en-US"/>
              <a:t>Aashish Pandey</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6295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5C4738B-163D-42FE-A0F5-B9B60AA46A9C}"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a:t>Aashish Pandey</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3939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E32CD65-0477-46AD-9909-D7B75D55070F}" type="datetime1">
              <a:rPr lang="en-US" smtClean="0"/>
              <a:t>10/7/2021</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Aashish Pandey</a:t>
            </a:r>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92684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EF84092-32B9-4888-A0A7-5193101A3664}" type="datetime1">
              <a:rPr lang="en-US" smtClean="0"/>
              <a:t>10/7/2021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Aashish Pandey</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23341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A8FFC3-DC77-47D1-B72F-0F16A5E7755F}" type="datetime1">
              <a:rPr lang="en-US" smtClean="0"/>
              <a:t>10/7/2021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Aashish Pandey</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93189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linkedin.com/in/anshupandey/" TargetMode="External"/><Relationship Id="rId2" Type="http://schemas.openxmlformats.org/officeDocument/2006/relationships/image" Target="../media/image29.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92EA3E-A478-45AF-8BCF-AA318BB56406}"/>
              </a:ext>
            </a:extLst>
          </p:cNvPr>
          <p:cNvSpPr>
            <a:spLocks noGrp="1"/>
          </p:cNvSpPr>
          <p:nvPr>
            <p:ph type="title"/>
          </p:nvPr>
        </p:nvSpPr>
        <p:spPr/>
        <p:txBody>
          <a:bodyPr/>
          <a:lstStyle/>
          <a:p>
            <a:r>
              <a:rPr lang="en-IN" dirty="0"/>
              <a:t>Convolutional neural networks</a:t>
            </a:r>
          </a:p>
        </p:txBody>
      </p:sp>
      <p:sp>
        <p:nvSpPr>
          <p:cNvPr id="5" name="Text Placeholder 4">
            <a:extLst>
              <a:ext uri="{FF2B5EF4-FFF2-40B4-BE49-F238E27FC236}">
                <a16:creationId xmlns:a16="http://schemas.microsoft.com/office/drawing/2014/main" id="{E0C7514F-103F-498E-B864-8F5B1FE5E87C}"/>
              </a:ext>
            </a:extLst>
          </p:cNvPr>
          <p:cNvSpPr>
            <a:spLocks noGrp="1"/>
          </p:cNvSpPr>
          <p:nvPr>
            <p:ph type="body" idx="1"/>
          </p:nvPr>
        </p:nvSpPr>
        <p:spPr/>
        <p:txBody>
          <a:bodyPr/>
          <a:lstStyle/>
          <a:p>
            <a:r>
              <a:rPr lang="en-US" dirty="0"/>
              <a:t>Aashish Pandey</a:t>
            </a:r>
          </a:p>
        </p:txBody>
      </p:sp>
      <p:sp>
        <p:nvSpPr>
          <p:cNvPr id="2" name="Footer Placeholder 1">
            <a:extLst>
              <a:ext uri="{FF2B5EF4-FFF2-40B4-BE49-F238E27FC236}">
                <a16:creationId xmlns:a16="http://schemas.microsoft.com/office/drawing/2014/main" id="{F70F3D5B-21AD-40E2-B2FA-5C660E700671}"/>
              </a:ext>
            </a:extLst>
          </p:cNvPr>
          <p:cNvSpPr>
            <a:spLocks noGrp="1"/>
          </p:cNvSpPr>
          <p:nvPr>
            <p:ph type="ftr" sz="quarter" idx="11"/>
          </p:nvPr>
        </p:nvSpPr>
        <p:spPr/>
        <p:txBody>
          <a:bodyPr/>
          <a:lstStyle/>
          <a:p>
            <a:r>
              <a:rPr lang="en-US" dirty="0"/>
              <a:t>Aashish Pandey</a:t>
            </a:r>
          </a:p>
        </p:txBody>
      </p:sp>
    </p:spTree>
    <p:extLst>
      <p:ext uri="{BB962C8B-B14F-4D97-AF65-F5344CB8AC3E}">
        <p14:creationId xmlns:p14="http://schemas.microsoft.com/office/powerpoint/2010/main" val="22787654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 up of a device&#10;&#10;Description generated with high confidence">
            <a:extLst>
              <a:ext uri="{FF2B5EF4-FFF2-40B4-BE49-F238E27FC236}">
                <a16:creationId xmlns:a16="http://schemas.microsoft.com/office/drawing/2014/main" id="{2D9D4E2E-40ED-4019-9156-6517758E6CF8}"/>
              </a:ext>
            </a:extLst>
          </p:cNvPr>
          <p:cNvPicPr>
            <a:picLocks noChangeAspect="1"/>
          </p:cNvPicPr>
          <p:nvPr/>
        </p:nvPicPr>
        <p:blipFill>
          <a:blip r:embed="rId2"/>
          <a:stretch>
            <a:fillRect/>
          </a:stretch>
        </p:blipFill>
        <p:spPr>
          <a:xfrm>
            <a:off x="6056811" y="4553084"/>
            <a:ext cx="4466163" cy="1685977"/>
          </a:xfrm>
          <a:prstGeom prst="rect">
            <a:avLst/>
          </a:prstGeom>
        </p:spPr>
      </p:pic>
      <p:sp>
        <p:nvSpPr>
          <p:cNvPr id="2" name="Title 1">
            <a:extLst>
              <a:ext uri="{FF2B5EF4-FFF2-40B4-BE49-F238E27FC236}">
                <a16:creationId xmlns:a16="http://schemas.microsoft.com/office/drawing/2014/main" id="{7E931955-EEEE-4FB5-ABB9-E1C2A2CBD30B}"/>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Feature Detection Layers</a:t>
            </a:r>
          </a:p>
        </p:txBody>
      </p:sp>
      <p:sp>
        <p:nvSpPr>
          <p:cNvPr id="3" name="Content Placeholder 2">
            <a:extLst>
              <a:ext uri="{FF2B5EF4-FFF2-40B4-BE49-F238E27FC236}">
                <a16:creationId xmlns:a16="http://schemas.microsoft.com/office/drawing/2014/main" id="{1735043B-664E-4BEF-963B-448C80BE066F}"/>
              </a:ext>
            </a:extLst>
          </p:cNvPr>
          <p:cNvSpPr>
            <a:spLocks noGrp="1"/>
          </p:cNvSpPr>
          <p:nvPr>
            <p:ph idx="1"/>
          </p:nvPr>
        </p:nvSpPr>
        <p:spPr>
          <a:xfrm>
            <a:off x="4699818" y="640080"/>
            <a:ext cx="7172138" cy="3745107"/>
          </a:xfrm>
        </p:spPr>
        <p:txBody>
          <a:bodyPr>
            <a:normAutofit/>
          </a:bodyPr>
          <a:lstStyle/>
          <a:p>
            <a:r>
              <a:rPr lang="en-US" sz="1900"/>
              <a:t>These layers perform one of three types of operations on the data: convolution, pooling, or rectified linear unit (</a:t>
            </a:r>
            <a:r>
              <a:rPr lang="en-US" sz="1900" err="1"/>
              <a:t>ReLU</a:t>
            </a:r>
            <a:r>
              <a:rPr lang="en-US" sz="1900"/>
              <a:t>).</a:t>
            </a:r>
          </a:p>
          <a:p>
            <a:r>
              <a:rPr lang="en-US" sz="1900"/>
              <a:t>Convolution puts the input images through a set of convolutional filters, each of which activates certain features from the images.</a:t>
            </a:r>
          </a:p>
          <a:p>
            <a:r>
              <a:rPr lang="en-US" sz="1900"/>
              <a:t>Pooling simplifies the output by performing nonlinear </a:t>
            </a:r>
            <a:r>
              <a:rPr lang="en-US" sz="1900" err="1"/>
              <a:t>downsampling</a:t>
            </a:r>
            <a:r>
              <a:rPr lang="en-US" sz="1900"/>
              <a:t>, reducing the number of parameters that the network needs to learn about.</a:t>
            </a:r>
          </a:p>
          <a:p>
            <a:r>
              <a:rPr lang="en-US" sz="1900"/>
              <a:t>Rectified linear unit (</a:t>
            </a:r>
            <a:r>
              <a:rPr lang="en-US" sz="1900" err="1"/>
              <a:t>ReLU</a:t>
            </a:r>
            <a:r>
              <a:rPr lang="en-US" sz="1900"/>
              <a:t>) allows for faster and more effective training by mapping negative values to zero and maintaining positive values.</a:t>
            </a:r>
          </a:p>
          <a:p>
            <a:r>
              <a:rPr lang="en-US" sz="1900"/>
              <a:t>These three operations are repeated over tens or hundreds of layers, with each layer learning to detect different features.</a:t>
            </a:r>
          </a:p>
        </p:txBody>
      </p:sp>
      <p:sp>
        <p:nvSpPr>
          <p:cNvPr id="5" name="Footer Placeholder 4">
            <a:extLst>
              <a:ext uri="{FF2B5EF4-FFF2-40B4-BE49-F238E27FC236}">
                <a16:creationId xmlns:a16="http://schemas.microsoft.com/office/drawing/2014/main" id="{01A68433-A654-43DE-B6B7-9DB4EE321EB4}"/>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3142695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creenshot&#10;&#10;Description generated with high confidence">
            <a:extLst>
              <a:ext uri="{FF2B5EF4-FFF2-40B4-BE49-F238E27FC236}">
                <a16:creationId xmlns:a16="http://schemas.microsoft.com/office/drawing/2014/main" id="{19AF6D52-F45C-4734-B868-13299C1831A3}"/>
              </a:ext>
            </a:extLst>
          </p:cNvPr>
          <p:cNvPicPr>
            <a:picLocks noChangeAspect="1"/>
          </p:cNvPicPr>
          <p:nvPr/>
        </p:nvPicPr>
        <p:blipFill>
          <a:blip r:embed="rId2"/>
          <a:stretch>
            <a:fillRect/>
          </a:stretch>
        </p:blipFill>
        <p:spPr>
          <a:xfrm>
            <a:off x="5881354" y="4553084"/>
            <a:ext cx="4817077" cy="1685977"/>
          </a:xfrm>
          <a:prstGeom prst="rect">
            <a:avLst/>
          </a:prstGeom>
        </p:spPr>
      </p:pic>
      <p:sp>
        <p:nvSpPr>
          <p:cNvPr id="2" name="Title 1">
            <a:extLst>
              <a:ext uri="{FF2B5EF4-FFF2-40B4-BE49-F238E27FC236}">
                <a16:creationId xmlns:a16="http://schemas.microsoft.com/office/drawing/2014/main" id="{FDB372B1-4FDB-496D-8355-D1AC1BF87430}"/>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Classification Layers</a:t>
            </a:r>
          </a:p>
        </p:txBody>
      </p:sp>
      <p:sp>
        <p:nvSpPr>
          <p:cNvPr id="3" name="Content Placeholder 2">
            <a:extLst>
              <a:ext uri="{FF2B5EF4-FFF2-40B4-BE49-F238E27FC236}">
                <a16:creationId xmlns:a16="http://schemas.microsoft.com/office/drawing/2014/main" id="{D752F7D4-1766-41C6-A98A-100245EFDBBA}"/>
              </a:ext>
            </a:extLst>
          </p:cNvPr>
          <p:cNvSpPr>
            <a:spLocks noGrp="1"/>
          </p:cNvSpPr>
          <p:nvPr>
            <p:ph idx="1"/>
          </p:nvPr>
        </p:nvSpPr>
        <p:spPr>
          <a:xfrm>
            <a:off x="4699818" y="640080"/>
            <a:ext cx="7172138" cy="3745107"/>
          </a:xfrm>
        </p:spPr>
        <p:txBody>
          <a:bodyPr>
            <a:normAutofit/>
          </a:bodyPr>
          <a:lstStyle/>
          <a:p>
            <a:r>
              <a:rPr lang="en-US" dirty="0"/>
              <a:t>After feature detection, the architecture of a CNN shifts to classification.</a:t>
            </a:r>
          </a:p>
          <a:p>
            <a:r>
              <a:rPr lang="en-US" dirty="0"/>
              <a:t>The next-to-last layer is a fully connected layer (FC) that outputs a vector of K dimensions where K is the number of classes that the network will be able to predict. This vector contains the probabilities for each class of any image being classified.</a:t>
            </a:r>
          </a:p>
          <a:p>
            <a:r>
              <a:rPr lang="en-US" dirty="0"/>
              <a:t>The final layer of the CNN architecture uses a </a:t>
            </a:r>
            <a:r>
              <a:rPr lang="en-US" dirty="0" err="1"/>
              <a:t>softmax</a:t>
            </a:r>
            <a:r>
              <a:rPr lang="en-US" dirty="0"/>
              <a:t> function to provide the classification output.</a:t>
            </a:r>
            <a:endParaRPr lang="en-IN" dirty="0"/>
          </a:p>
        </p:txBody>
      </p:sp>
      <p:sp>
        <p:nvSpPr>
          <p:cNvPr id="5" name="Footer Placeholder 4">
            <a:extLst>
              <a:ext uri="{FF2B5EF4-FFF2-40B4-BE49-F238E27FC236}">
                <a16:creationId xmlns:a16="http://schemas.microsoft.com/office/drawing/2014/main" id="{9AF27CE7-A473-462A-8DAF-33CB700ADBE2}"/>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2806701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6395-AE01-4452-B9A9-630C2E982768}"/>
              </a:ext>
            </a:extLst>
          </p:cNvPr>
          <p:cNvSpPr>
            <a:spLocks noGrp="1"/>
          </p:cNvSpPr>
          <p:nvPr>
            <p:ph type="title"/>
          </p:nvPr>
        </p:nvSpPr>
        <p:spPr/>
        <p:txBody>
          <a:bodyPr/>
          <a:lstStyle/>
          <a:p>
            <a:r>
              <a:rPr lang="en-IN" dirty="0"/>
              <a:t>What is convolution?</a:t>
            </a:r>
          </a:p>
        </p:txBody>
      </p:sp>
      <p:sp>
        <p:nvSpPr>
          <p:cNvPr id="3" name="Content Placeholder 2">
            <a:extLst>
              <a:ext uri="{FF2B5EF4-FFF2-40B4-BE49-F238E27FC236}">
                <a16:creationId xmlns:a16="http://schemas.microsoft.com/office/drawing/2014/main" id="{AF24D582-4656-4092-AAD5-A4941DAA7235}"/>
              </a:ext>
            </a:extLst>
          </p:cNvPr>
          <p:cNvSpPr>
            <a:spLocks noGrp="1"/>
          </p:cNvSpPr>
          <p:nvPr>
            <p:ph idx="1"/>
          </p:nvPr>
        </p:nvSpPr>
        <p:spPr/>
        <p:txBody>
          <a:bodyPr>
            <a:normAutofit/>
          </a:bodyPr>
          <a:lstStyle/>
          <a:p>
            <a:r>
              <a:rPr lang="en-US" sz="2400" dirty="0"/>
              <a:t>Convolution is a mathematical operation that manipulates values in a matrix, by sliding a mask or a filter over the image to get desired output.</a:t>
            </a:r>
            <a:endParaRPr lang="en-IN" sz="2400" dirty="0"/>
          </a:p>
        </p:txBody>
      </p:sp>
      <p:sp>
        <p:nvSpPr>
          <p:cNvPr id="4" name="Footer Placeholder 3">
            <a:extLst>
              <a:ext uri="{FF2B5EF4-FFF2-40B4-BE49-F238E27FC236}">
                <a16:creationId xmlns:a16="http://schemas.microsoft.com/office/drawing/2014/main" id="{DB080319-A38E-497A-A4D2-2F3781A9FE7A}"/>
              </a:ext>
            </a:extLst>
          </p:cNvPr>
          <p:cNvSpPr>
            <a:spLocks noGrp="1"/>
          </p:cNvSpPr>
          <p:nvPr>
            <p:ph type="ftr" sz="quarter" idx="11"/>
          </p:nvPr>
        </p:nvSpPr>
        <p:spPr/>
        <p:txBody>
          <a:bodyPr/>
          <a:lstStyle/>
          <a:p>
            <a:r>
              <a:rPr lang="en-US"/>
              <a:t>Aashish Pandey</a:t>
            </a:r>
            <a:endParaRPr lang="en-US" dirty="0"/>
          </a:p>
        </p:txBody>
      </p:sp>
      <p:pic>
        <p:nvPicPr>
          <p:cNvPr id="5" name="Picture 4">
            <a:extLst>
              <a:ext uri="{FF2B5EF4-FFF2-40B4-BE49-F238E27FC236}">
                <a16:creationId xmlns:a16="http://schemas.microsoft.com/office/drawing/2014/main" id="{A83B8AF6-CF2F-42C0-9FBF-D145FD5C3E90}"/>
              </a:ext>
            </a:extLst>
          </p:cNvPr>
          <p:cNvPicPr>
            <a:picLocks noChangeAspect="1"/>
          </p:cNvPicPr>
          <p:nvPr/>
        </p:nvPicPr>
        <p:blipFill>
          <a:blip r:embed="rId2"/>
          <a:stretch>
            <a:fillRect/>
          </a:stretch>
        </p:blipFill>
        <p:spPr>
          <a:xfrm>
            <a:off x="1566332" y="3068324"/>
            <a:ext cx="8195794" cy="3204460"/>
          </a:xfrm>
          <a:prstGeom prst="rect">
            <a:avLst/>
          </a:prstGeom>
        </p:spPr>
      </p:pic>
    </p:spTree>
    <p:extLst>
      <p:ext uri="{BB962C8B-B14F-4D97-AF65-F5344CB8AC3E}">
        <p14:creationId xmlns:p14="http://schemas.microsoft.com/office/powerpoint/2010/main" val="127933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9" name="Picture 2" descr="Image result for convolution in cnn gif">
            <a:extLst>
              <a:ext uri="{FF2B5EF4-FFF2-40B4-BE49-F238E27FC236}">
                <a16:creationId xmlns:a16="http://schemas.microsoft.com/office/drawing/2014/main" id="{678C7F67-F755-46E9-9F28-97E7E1C38D7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24517" y="640080"/>
            <a:ext cx="7038552" cy="5831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84F8F1-E399-429D-A281-620B0EF1E110}"/>
              </a:ext>
            </a:extLst>
          </p:cNvPr>
          <p:cNvSpPr>
            <a:spLocks noGrp="1"/>
          </p:cNvSpPr>
          <p:nvPr>
            <p:ph type="title"/>
          </p:nvPr>
        </p:nvSpPr>
        <p:spPr>
          <a:xfrm>
            <a:off x="1024128" y="585216"/>
            <a:ext cx="3133581" cy="1499616"/>
          </a:xfrm>
        </p:spPr>
        <p:txBody>
          <a:bodyPr>
            <a:normAutofit/>
          </a:bodyPr>
          <a:lstStyle/>
          <a:p>
            <a:r>
              <a:rPr lang="en-IN" dirty="0"/>
              <a:t>Convolution Process</a:t>
            </a:r>
          </a:p>
        </p:txBody>
      </p:sp>
      <p:sp>
        <p:nvSpPr>
          <p:cNvPr id="3" name="Footer Placeholder 2">
            <a:extLst>
              <a:ext uri="{FF2B5EF4-FFF2-40B4-BE49-F238E27FC236}">
                <a16:creationId xmlns:a16="http://schemas.microsoft.com/office/drawing/2014/main" id="{3871D822-F6D3-4256-B983-3D3D4FB25E8E}"/>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823910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77EC-C2E3-4F5F-934E-14D5FE0EE63C}"/>
              </a:ext>
            </a:extLst>
          </p:cNvPr>
          <p:cNvSpPr>
            <a:spLocks noGrp="1"/>
          </p:cNvSpPr>
          <p:nvPr>
            <p:ph type="title"/>
          </p:nvPr>
        </p:nvSpPr>
        <p:spPr/>
        <p:txBody>
          <a:bodyPr/>
          <a:lstStyle/>
          <a:p>
            <a:r>
              <a:rPr lang="en-IN"/>
              <a:t>Convolution Process</a:t>
            </a:r>
          </a:p>
        </p:txBody>
      </p:sp>
      <p:sp>
        <p:nvSpPr>
          <p:cNvPr id="3" name="Content Placeholder 2">
            <a:extLst>
              <a:ext uri="{FF2B5EF4-FFF2-40B4-BE49-F238E27FC236}">
                <a16:creationId xmlns:a16="http://schemas.microsoft.com/office/drawing/2014/main" id="{8EDAA553-8F02-4E0C-B7A0-8E0C315D915C}"/>
              </a:ext>
            </a:extLst>
          </p:cNvPr>
          <p:cNvSpPr>
            <a:spLocks noGrp="1"/>
          </p:cNvSpPr>
          <p:nvPr>
            <p:ph idx="1"/>
          </p:nvPr>
        </p:nvSpPr>
        <p:spPr/>
        <p:txBody>
          <a:bodyPr>
            <a:normAutofit/>
          </a:bodyPr>
          <a:lstStyle/>
          <a:p>
            <a:r>
              <a:rPr lang="en-US" sz="2400" dirty="0"/>
              <a:t>Filters are building blocks of CNN that perform convolution with small regions of the image to produce meaningful patterns.</a:t>
            </a:r>
            <a:endParaRPr lang="en-IN" sz="2400" dirty="0"/>
          </a:p>
        </p:txBody>
      </p:sp>
      <p:sp>
        <p:nvSpPr>
          <p:cNvPr id="4" name="Footer Placeholder 3">
            <a:extLst>
              <a:ext uri="{FF2B5EF4-FFF2-40B4-BE49-F238E27FC236}">
                <a16:creationId xmlns:a16="http://schemas.microsoft.com/office/drawing/2014/main" id="{691F7856-B211-47BC-A073-FDA721BFC568}"/>
              </a:ext>
            </a:extLst>
          </p:cNvPr>
          <p:cNvSpPr>
            <a:spLocks noGrp="1"/>
          </p:cNvSpPr>
          <p:nvPr>
            <p:ph type="ftr" sz="quarter" idx="11"/>
          </p:nvPr>
        </p:nvSpPr>
        <p:spPr/>
        <p:txBody>
          <a:bodyPr/>
          <a:lstStyle/>
          <a:p>
            <a:r>
              <a:rPr lang="en-US"/>
              <a:t>Aashish Pandey</a:t>
            </a:r>
            <a:endParaRPr lang="en-US" dirty="0"/>
          </a:p>
        </p:txBody>
      </p:sp>
      <p:pic>
        <p:nvPicPr>
          <p:cNvPr id="5" name="Picture 4">
            <a:extLst>
              <a:ext uri="{FF2B5EF4-FFF2-40B4-BE49-F238E27FC236}">
                <a16:creationId xmlns:a16="http://schemas.microsoft.com/office/drawing/2014/main" id="{AC29D06C-CF14-4F73-A0AD-1CDD3787E0EF}"/>
              </a:ext>
            </a:extLst>
          </p:cNvPr>
          <p:cNvPicPr>
            <a:picLocks noChangeAspect="1"/>
          </p:cNvPicPr>
          <p:nvPr/>
        </p:nvPicPr>
        <p:blipFill>
          <a:blip r:embed="rId2"/>
          <a:stretch>
            <a:fillRect/>
          </a:stretch>
        </p:blipFill>
        <p:spPr>
          <a:xfrm>
            <a:off x="2181138" y="3070279"/>
            <a:ext cx="6067425" cy="3400425"/>
          </a:xfrm>
          <a:prstGeom prst="rect">
            <a:avLst/>
          </a:prstGeom>
        </p:spPr>
      </p:pic>
    </p:spTree>
    <p:extLst>
      <p:ext uri="{BB962C8B-B14F-4D97-AF65-F5344CB8AC3E}">
        <p14:creationId xmlns:p14="http://schemas.microsoft.com/office/powerpoint/2010/main" val="1496190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53B2-F24F-47AF-B71C-71ED9E29A1EC}"/>
              </a:ext>
            </a:extLst>
          </p:cNvPr>
          <p:cNvSpPr>
            <a:spLocks noGrp="1"/>
          </p:cNvSpPr>
          <p:nvPr>
            <p:ph type="title"/>
          </p:nvPr>
        </p:nvSpPr>
        <p:spPr/>
        <p:txBody>
          <a:bodyPr/>
          <a:lstStyle/>
          <a:p>
            <a:r>
              <a:rPr lang="en-US" dirty="0"/>
              <a:t>CHARACTERISTICS OF FILTERS IN CNNs </a:t>
            </a:r>
            <a:endParaRPr lang="en-IN" dirty="0"/>
          </a:p>
        </p:txBody>
      </p:sp>
      <p:sp>
        <p:nvSpPr>
          <p:cNvPr id="3" name="Content Placeholder 2">
            <a:extLst>
              <a:ext uri="{FF2B5EF4-FFF2-40B4-BE49-F238E27FC236}">
                <a16:creationId xmlns:a16="http://schemas.microsoft.com/office/drawing/2014/main" id="{FDCC4008-A64B-471D-A243-314AF0BB733D}"/>
              </a:ext>
            </a:extLst>
          </p:cNvPr>
          <p:cNvSpPr>
            <a:spLocks noGrp="1"/>
          </p:cNvSpPr>
          <p:nvPr>
            <p:ph idx="1"/>
          </p:nvPr>
        </p:nvSpPr>
        <p:spPr/>
        <p:txBody>
          <a:bodyPr>
            <a:normAutofit lnSpcReduction="10000"/>
          </a:bodyPr>
          <a:lstStyle/>
          <a:p>
            <a:pPr>
              <a:lnSpc>
                <a:spcPct val="150000"/>
              </a:lnSpc>
              <a:buFont typeface="Wingdings" panose="05000000000000000000" pitchFamily="2" charset="2"/>
              <a:buChar char="q"/>
            </a:pPr>
            <a:r>
              <a:rPr lang="en-US" sz="2400" dirty="0"/>
              <a:t>Filters are analogical to the weights in neural networks.</a:t>
            </a:r>
          </a:p>
          <a:p>
            <a:pPr>
              <a:lnSpc>
                <a:spcPct val="150000"/>
              </a:lnSpc>
              <a:buFont typeface="Wingdings" panose="05000000000000000000" pitchFamily="2" charset="2"/>
              <a:buChar char="q"/>
            </a:pPr>
            <a:endParaRPr lang="en-US" sz="2400" dirty="0"/>
          </a:p>
          <a:p>
            <a:pPr>
              <a:lnSpc>
                <a:spcPct val="150000"/>
              </a:lnSpc>
              <a:buFont typeface="Wingdings" panose="05000000000000000000" pitchFamily="2" charset="2"/>
              <a:buChar char="q"/>
            </a:pPr>
            <a:r>
              <a:rPr lang="en-US" sz="2400" dirty="0"/>
              <a:t>Each filter is convolved with the image and the same filter is applied across the entire image thus saving on numerous parameters for weights</a:t>
            </a:r>
          </a:p>
          <a:p>
            <a:pPr>
              <a:lnSpc>
                <a:spcPct val="150000"/>
              </a:lnSpc>
              <a:buFont typeface="Wingdings" panose="05000000000000000000" pitchFamily="2" charset="2"/>
              <a:buChar char="q"/>
            </a:pPr>
            <a:endParaRPr lang="en-US" sz="2400" dirty="0"/>
          </a:p>
          <a:p>
            <a:pPr>
              <a:lnSpc>
                <a:spcPct val="150000"/>
              </a:lnSpc>
              <a:buFont typeface="Wingdings" panose="05000000000000000000" pitchFamily="2" charset="2"/>
              <a:buChar char="q"/>
            </a:pPr>
            <a:r>
              <a:rPr lang="en-US" sz="2400" dirty="0"/>
              <a:t>There are several filters in a single convolutional layer</a:t>
            </a:r>
            <a:endParaRPr lang="en-IN" sz="2400" dirty="0"/>
          </a:p>
        </p:txBody>
      </p:sp>
      <p:sp>
        <p:nvSpPr>
          <p:cNvPr id="4" name="Footer Placeholder 3">
            <a:extLst>
              <a:ext uri="{FF2B5EF4-FFF2-40B4-BE49-F238E27FC236}">
                <a16:creationId xmlns:a16="http://schemas.microsoft.com/office/drawing/2014/main" id="{E8A4260B-EAE7-4BDE-99C9-10D0AF281BE7}"/>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541823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4B4E-FA8C-4667-8848-FC0A59CB123A}"/>
              </a:ext>
            </a:extLst>
          </p:cNvPr>
          <p:cNvSpPr>
            <a:spLocks noGrp="1"/>
          </p:cNvSpPr>
          <p:nvPr>
            <p:ph type="title"/>
          </p:nvPr>
        </p:nvSpPr>
        <p:spPr>
          <a:xfrm>
            <a:off x="1024128" y="585216"/>
            <a:ext cx="6622440" cy="1499616"/>
          </a:xfrm>
        </p:spPr>
        <p:txBody>
          <a:bodyPr/>
          <a:lstStyle/>
          <a:p>
            <a:r>
              <a:rPr lang="en-IN" dirty="0"/>
              <a:t>PICTORIAL REPRESENTATION OF CONVOLUTION</a:t>
            </a:r>
          </a:p>
        </p:txBody>
      </p:sp>
      <p:sp>
        <p:nvSpPr>
          <p:cNvPr id="4" name="Footer Placeholder 3">
            <a:extLst>
              <a:ext uri="{FF2B5EF4-FFF2-40B4-BE49-F238E27FC236}">
                <a16:creationId xmlns:a16="http://schemas.microsoft.com/office/drawing/2014/main" id="{910EB96F-1DDA-425F-BAB3-057842965586}"/>
              </a:ext>
            </a:extLst>
          </p:cNvPr>
          <p:cNvSpPr>
            <a:spLocks noGrp="1"/>
          </p:cNvSpPr>
          <p:nvPr>
            <p:ph type="ftr" sz="quarter" idx="11"/>
          </p:nvPr>
        </p:nvSpPr>
        <p:spPr/>
        <p:txBody>
          <a:bodyPr/>
          <a:lstStyle/>
          <a:p>
            <a:r>
              <a:rPr lang="en-US"/>
              <a:t>Aashish Pandey</a:t>
            </a:r>
            <a:endParaRPr lang="en-US" dirty="0"/>
          </a:p>
        </p:txBody>
      </p:sp>
      <p:pic>
        <p:nvPicPr>
          <p:cNvPr id="5" name="Picture 4">
            <a:extLst>
              <a:ext uri="{FF2B5EF4-FFF2-40B4-BE49-F238E27FC236}">
                <a16:creationId xmlns:a16="http://schemas.microsoft.com/office/drawing/2014/main" id="{B421F5A1-DC55-4509-B95F-328F96D24AE0}"/>
              </a:ext>
            </a:extLst>
          </p:cNvPr>
          <p:cNvPicPr>
            <a:picLocks noChangeAspect="1"/>
          </p:cNvPicPr>
          <p:nvPr/>
        </p:nvPicPr>
        <p:blipFill>
          <a:blip r:embed="rId2"/>
          <a:stretch>
            <a:fillRect/>
          </a:stretch>
        </p:blipFill>
        <p:spPr>
          <a:xfrm>
            <a:off x="4115758" y="1815317"/>
            <a:ext cx="3521306" cy="4924903"/>
          </a:xfrm>
          <a:prstGeom prst="rect">
            <a:avLst/>
          </a:prstGeom>
        </p:spPr>
      </p:pic>
      <p:pic>
        <p:nvPicPr>
          <p:cNvPr id="6" name="Picture 5">
            <a:extLst>
              <a:ext uri="{FF2B5EF4-FFF2-40B4-BE49-F238E27FC236}">
                <a16:creationId xmlns:a16="http://schemas.microsoft.com/office/drawing/2014/main" id="{9BDC7A40-50AF-4D11-B8BE-701A12C28D1B}"/>
              </a:ext>
            </a:extLst>
          </p:cNvPr>
          <p:cNvPicPr>
            <a:picLocks noChangeAspect="1"/>
          </p:cNvPicPr>
          <p:nvPr/>
        </p:nvPicPr>
        <p:blipFill>
          <a:blip r:embed="rId3"/>
          <a:stretch>
            <a:fillRect/>
          </a:stretch>
        </p:blipFill>
        <p:spPr>
          <a:xfrm>
            <a:off x="7726888" y="137161"/>
            <a:ext cx="3744676" cy="6607863"/>
          </a:xfrm>
          <a:prstGeom prst="rect">
            <a:avLst/>
          </a:prstGeom>
        </p:spPr>
      </p:pic>
    </p:spTree>
    <p:extLst>
      <p:ext uri="{BB962C8B-B14F-4D97-AF65-F5344CB8AC3E}">
        <p14:creationId xmlns:p14="http://schemas.microsoft.com/office/powerpoint/2010/main" val="2542924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C5CE-A6DE-40CE-AC1C-7280FEE24193}"/>
              </a:ext>
            </a:extLst>
          </p:cNvPr>
          <p:cNvSpPr>
            <a:spLocks noGrp="1"/>
          </p:cNvSpPr>
          <p:nvPr>
            <p:ph type="title"/>
          </p:nvPr>
        </p:nvSpPr>
        <p:spPr/>
        <p:txBody>
          <a:bodyPr/>
          <a:lstStyle/>
          <a:p>
            <a:r>
              <a:rPr lang="en-IN" dirty="0"/>
              <a:t>Size of output feature map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31CAED-AD69-44A8-9D06-33C184947915}"/>
                  </a:ext>
                </a:extLst>
              </p:cNvPr>
              <p:cNvSpPr>
                <a:spLocks noGrp="1"/>
              </p:cNvSpPr>
              <p:nvPr>
                <p:ph idx="1"/>
              </p:nvPr>
            </p:nvSpPr>
            <p:spPr/>
            <p:txBody>
              <a:bodyPr>
                <a:normAutofit/>
              </a:bodyPr>
              <a:lstStyle/>
              <a:p>
                <a14:m>
                  <m:oMath xmlns:m="http://schemas.openxmlformats.org/officeDocument/2006/math">
                    <m:r>
                      <a:rPr lang="en-IN" sz="4000" b="0" i="1" smtClean="0">
                        <a:latin typeface="Cambria Math" panose="02040503050406030204" pitchFamily="18" charset="0"/>
                      </a:rPr>
                      <m:t>𝐹𝑒𝑎𝑡𝑢𝑟𝑒</m:t>
                    </m:r>
                    <m:r>
                      <a:rPr lang="en-IN" sz="4000" b="0" i="1" smtClean="0">
                        <a:latin typeface="Cambria Math" panose="02040503050406030204" pitchFamily="18" charset="0"/>
                      </a:rPr>
                      <m:t> </m:t>
                    </m:r>
                    <m:r>
                      <a:rPr lang="en-IN" sz="4000" b="0" i="1" smtClean="0">
                        <a:latin typeface="Cambria Math" panose="02040503050406030204" pitchFamily="18" charset="0"/>
                      </a:rPr>
                      <m:t>𝑚𝑎𝑝</m:t>
                    </m:r>
                    <m:r>
                      <a:rPr lang="en-IN" sz="4000" b="0" i="1" smtClean="0">
                        <a:latin typeface="Cambria Math" panose="02040503050406030204" pitchFamily="18" charset="0"/>
                      </a:rPr>
                      <m:t> </m:t>
                    </m:r>
                    <m:r>
                      <a:rPr lang="en-IN" sz="4000" b="0" i="1" smtClean="0">
                        <a:latin typeface="Cambria Math" panose="02040503050406030204" pitchFamily="18" charset="0"/>
                      </a:rPr>
                      <m:t>𝑠𝑖𝑧𝑒</m:t>
                    </m:r>
                    <m:r>
                      <a:rPr lang="en-IN" sz="4000" b="0" i="1" smtClean="0">
                        <a:latin typeface="Cambria Math" panose="02040503050406030204" pitchFamily="18" charset="0"/>
                      </a:rPr>
                      <m:t>=</m:t>
                    </m:r>
                    <m:f>
                      <m:fPr>
                        <m:ctrlPr>
                          <a:rPr lang="en-IN" sz="4000" b="0" i="1" smtClean="0">
                            <a:latin typeface="Cambria Math" panose="02040503050406030204" pitchFamily="18" charset="0"/>
                          </a:rPr>
                        </m:ctrlPr>
                      </m:fPr>
                      <m:num>
                        <m:r>
                          <a:rPr lang="en-IN" sz="4000" i="1">
                            <a:latin typeface="Cambria Math" panose="02040503050406030204" pitchFamily="18" charset="0"/>
                          </a:rPr>
                          <m:t>𝐼</m:t>
                        </m:r>
                        <m:r>
                          <a:rPr lang="en-IN" sz="4000" i="1">
                            <a:latin typeface="Cambria Math" panose="02040503050406030204" pitchFamily="18" charset="0"/>
                          </a:rPr>
                          <m:t> −</m:t>
                        </m:r>
                        <m:r>
                          <a:rPr lang="en-IN" sz="4000" i="1">
                            <a:latin typeface="Cambria Math" panose="02040503050406030204" pitchFamily="18" charset="0"/>
                          </a:rPr>
                          <m:t>𝐹</m:t>
                        </m:r>
                        <m:r>
                          <a:rPr lang="en-IN" sz="4000" i="1">
                            <a:latin typeface="Cambria Math" panose="02040503050406030204" pitchFamily="18" charset="0"/>
                          </a:rPr>
                          <m:t>+2</m:t>
                        </m:r>
                        <m:r>
                          <a:rPr lang="en-IN" sz="4000" i="1">
                            <a:latin typeface="Cambria Math" panose="02040503050406030204" pitchFamily="18" charset="0"/>
                          </a:rPr>
                          <m:t>𝑃</m:t>
                        </m:r>
                      </m:num>
                      <m:den>
                        <m:r>
                          <a:rPr lang="en-IN" sz="4000" b="0" i="1" smtClean="0">
                            <a:latin typeface="Cambria Math" panose="02040503050406030204" pitchFamily="18" charset="0"/>
                          </a:rPr>
                          <m:t>𝑆</m:t>
                        </m:r>
                      </m:den>
                    </m:f>
                    <m:r>
                      <a:rPr lang="en-IN" sz="4000" b="0" i="1" smtClean="0">
                        <a:latin typeface="Cambria Math" panose="02040503050406030204" pitchFamily="18" charset="0"/>
                      </a:rPr>
                      <m:t>+1</m:t>
                    </m:r>
                  </m:oMath>
                </a14:m>
                <a:endParaRPr lang="en-IN" sz="4000" dirty="0"/>
              </a:p>
            </p:txBody>
          </p:sp>
        </mc:Choice>
        <mc:Fallback xmlns="">
          <p:sp>
            <p:nvSpPr>
              <p:cNvPr id="3" name="Content Placeholder 2">
                <a:extLst>
                  <a:ext uri="{FF2B5EF4-FFF2-40B4-BE49-F238E27FC236}">
                    <a16:creationId xmlns:a16="http://schemas.microsoft.com/office/drawing/2014/main" id="{BB31CAED-AD69-44A8-9D06-33C18494791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D8FEDC10-7E15-439D-A95F-BB81674B3014}"/>
              </a:ext>
            </a:extLst>
          </p:cNvPr>
          <p:cNvSpPr>
            <a:spLocks noGrp="1"/>
          </p:cNvSpPr>
          <p:nvPr>
            <p:ph type="ftr" sz="quarter" idx="11"/>
          </p:nvPr>
        </p:nvSpPr>
        <p:spPr/>
        <p:txBody>
          <a:bodyPr/>
          <a:lstStyle/>
          <a:p>
            <a:r>
              <a:rPr lang="en-US"/>
              <a:t>Aashish Pandey</a:t>
            </a:r>
            <a:endParaRPr lang="en-US" dirty="0"/>
          </a:p>
        </p:txBody>
      </p:sp>
      <p:sp>
        <p:nvSpPr>
          <p:cNvPr id="6" name="TextBox 5">
            <a:extLst>
              <a:ext uri="{FF2B5EF4-FFF2-40B4-BE49-F238E27FC236}">
                <a16:creationId xmlns:a16="http://schemas.microsoft.com/office/drawing/2014/main" id="{6144DE7A-6340-4361-A5FB-32765B1EE064}"/>
              </a:ext>
            </a:extLst>
          </p:cNvPr>
          <p:cNvSpPr txBox="1"/>
          <p:nvPr/>
        </p:nvSpPr>
        <p:spPr>
          <a:xfrm>
            <a:off x="4131426" y="3697515"/>
            <a:ext cx="6101542" cy="1938992"/>
          </a:xfrm>
          <a:prstGeom prst="rect">
            <a:avLst/>
          </a:prstGeom>
          <a:noFill/>
        </p:spPr>
        <p:txBody>
          <a:bodyPr wrap="square">
            <a:spAutoFit/>
          </a:bodyPr>
          <a:lstStyle/>
          <a:p>
            <a:r>
              <a:rPr lang="en-IN" sz="2400" dirty="0"/>
              <a:t>Where </a:t>
            </a:r>
          </a:p>
          <a:p>
            <a:r>
              <a:rPr lang="en-IN" sz="2400" dirty="0"/>
              <a:t>I = size of input image</a:t>
            </a:r>
          </a:p>
          <a:p>
            <a:r>
              <a:rPr lang="en-IN" sz="2400" dirty="0"/>
              <a:t>F = filter size (OR kernel size)</a:t>
            </a:r>
          </a:p>
          <a:p>
            <a:r>
              <a:rPr lang="en-IN" sz="2400" dirty="0"/>
              <a:t>P = Number of zero padding layers</a:t>
            </a:r>
          </a:p>
          <a:p>
            <a:r>
              <a:rPr lang="en-IN" sz="2400" dirty="0"/>
              <a:t>S = strides</a:t>
            </a:r>
          </a:p>
        </p:txBody>
      </p:sp>
    </p:spTree>
    <p:extLst>
      <p:ext uri="{BB962C8B-B14F-4D97-AF65-F5344CB8AC3E}">
        <p14:creationId xmlns:p14="http://schemas.microsoft.com/office/powerpoint/2010/main" val="2177074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3" name="Picture 2" descr="https://thumbs.gfycat.com/GoodShinyGhostshrimp-max-1mb.gif">
            <a:extLst>
              <a:ext uri="{FF2B5EF4-FFF2-40B4-BE49-F238E27FC236}">
                <a16:creationId xmlns:a16="http://schemas.microsoft.com/office/drawing/2014/main" id="{1DADC865-1E52-4E30-AC66-F802AEA07C4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21858" y="1480499"/>
            <a:ext cx="8730061" cy="49237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DDE1E7-E53C-43A2-89EF-E170AF058BC3}"/>
              </a:ext>
            </a:extLst>
          </p:cNvPr>
          <p:cNvSpPr>
            <a:spLocks noGrp="1"/>
          </p:cNvSpPr>
          <p:nvPr>
            <p:ph type="title"/>
          </p:nvPr>
        </p:nvSpPr>
        <p:spPr>
          <a:xfrm>
            <a:off x="1024128" y="585216"/>
            <a:ext cx="3133581" cy="1499616"/>
          </a:xfrm>
        </p:spPr>
        <p:txBody>
          <a:bodyPr>
            <a:normAutofit/>
          </a:bodyPr>
          <a:lstStyle/>
          <a:p>
            <a:r>
              <a:rPr lang="en-IN" dirty="0" err="1"/>
              <a:t>Relu</a:t>
            </a:r>
            <a:r>
              <a:rPr lang="en-IN" dirty="0"/>
              <a:t> </a:t>
            </a:r>
          </a:p>
        </p:txBody>
      </p:sp>
      <p:sp>
        <p:nvSpPr>
          <p:cNvPr id="3" name="Footer Placeholder 2">
            <a:extLst>
              <a:ext uri="{FF2B5EF4-FFF2-40B4-BE49-F238E27FC236}">
                <a16:creationId xmlns:a16="http://schemas.microsoft.com/office/drawing/2014/main" id="{32D4339A-1A4A-4A08-BD4A-2CE29558136D}"/>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2351224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CB712-9BC8-499B-B9E0-F4E7A7FB16F3}"/>
              </a:ext>
            </a:extLst>
          </p:cNvPr>
          <p:cNvSpPr>
            <a:spLocks noGrp="1"/>
          </p:cNvSpPr>
          <p:nvPr>
            <p:ph type="title"/>
          </p:nvPr>
        </p:nvSpPr>
        <p:spPr/>
        <p:txBody>
          <a:bodyPr/>
          <a:lstStyle/>
          <a:p>
            <a:r>
              <a:rPr lang="en-IN" dirty="0" err="1"/>
              <a:t>Maxpooling</a:t>
            </a:r>
            <a:endParaRPr lang="en-IN" dirty="0"/>
          </a:p>
        </p:txBody>
      </p:sp>
      <p:pic>
        <p:nvPicPr>
          <p:cNvPr id="3074" name="Picture 2" descr="https://upload.wikimedia.org/wikipedia/commons/e/e9/Max_pooling.png">
            <a:extLst>
              <a:ext uri="{FF2B5EF4-FFF2-40B4-BE49-F238E27FC236}">
                <a16:creationId xmlns:a16="http://schemas.microsoft.com/office/drawing/2014/main" id="{6CA1A22E-8C53-4326-8EA0-CCA8F4309C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98448" y="1590957"/>
            <a:ext cx="8086792" cy="468182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1FEE596-53C6-4D47-A8B3-4D9781D4FFDE}"/>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2187428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duotone>
              <a:prstClr val="black"/>
              <a:schemeClr val="bg2">
                <a:tint val="45000"/>
                <a:satMod val="400000"/>
              </a:schemeClr>
            </a:duotone>
            <a:alphaModFix amt="25000"/>
            <a:extLst>
              <a:ext uri="{28A0092B-C50C-407E-A947-70E740481C1C}">
                <a14:useLocalDpi xmlns:a14="http://schemas.microsoft.com/office/drawing/2010/main" val="0"/>
              </a:ext>
            </a:extLst>
          </a:blip>
          <a:srcRect t="5199" b="10532"/>
          <a:stretch/>
        </p:blipFill>
        <p:spPr>
          <a:xfrm>
            <a:off x="20" y="10"/>
            <a:ext cx="12191980" cy="6857990"/>
          </a:xfrm>
          <a:prstGeom prst="rect">
            <a:avLst/>
          </a:prstGeom>
        </p:spPr>
      </p:pic>
      <p:sp>
        <p:nvSpPr>
          <p:cNvPr id="4" name="Title 3"/>
          <p:cNvSpPr>
            <a:spLocks noGrp="1"/>
          </p:cNvSpPr>
          <p:nvPr>
            <p:ph type="title"/>
          </p:nvPr>
        </p:nvSpPr>
        <p:spPr>
          <a:xfrm>
            <a:off x="1024128" y="585216"/>
            <a:ext cx="9720072" cy="1499616"/>
          </a:xfrm>
        </p:spPr>
        <p:txBody>
          <a:bodyPr vert="horz" lIns="91440" tIns="45720" rIns="91440" bIns="45720" rtlCol="0" anchor="ctr">
            <a:normAutofit/>
          </a:bodyPr>
          <a:lstStyle/>
          <a:p>
            <a:r>
              <a:rPr lang="en-US">
                <a:solidFill>
                  <a:schemeClr val="tx1"/>
                </a:solidFill>
              </a:rPr>
              <a:t>Agenda </a:t>
            </a:r>
          </a:p>
        </p:txBody>
      </p:sp>
      <p:sp>
        <p:nvSpPr>
          <p:cNvPr id="6" name="TextBox 5"/>
          <p:cNvSpPr txBox="1"/>
          <p:nvPr/>
        </p:nvSpPr>
        <p:spPr>
          <a:xfrm>
            <a:off x="1024128" y="2286000"/>
            <a:ext cx="9720071" cy="4023360"/>
          </a:xfrm>
          <a:prstGeom prst="rect">
            <a:avLst/>
          </a:prstGeom>
        </p:spPr>
        <p:txBody>
          <a:bodyPr vert="horz" lIns="45720" tIns="45720" rIns="45720" bIns="45720" rtlCol="0">
            <a:normAutofit/>
          </a:bodyPr>
          <a:lstStyle/>
          <a:p>
            <a:pPr marL="504217" indent="-504217" defTabSz="914400">
              <a:lnSpc>
                <a:spcPct val="90000"/>
              </a:lnSpc>
              <a:spcAft>
                <a:spcPts val="588"/>
              </a:spcAft>
              <a:buClr>
                <a:schemeClr val="accent3"/>
              </a:buClr>
              <a:buFont typeface="+mj-lt"/>
              <a:buAutoNum type="arabicPeriod"/>
            </a:pPr>
            <a:r>
              <a:rPr lang="en-US" dirty="0"/>
              <a:t>CNN Introduction</a:t>
            </a:r>
          </a:p>
        </p:txBody>
      </p:sp>
      <p:sp>
        <p:nvSpPr>
          <p:cNvPr id="2" name="Footer Placeholder 1">
            <a:extLst>
              <a:ext uri="{FF2B5EF4-FFF2-40B4-BE49-F238E27FC236}">
                <a16:creationId xmlns:a16="http://schemas.microsoft.com/office/drawing/2014/main" id="{ED594EB4-AE7C-4725-A075-16F0BBF79ADB}"/>
              </a:ext>
            </a:extLst>
          </p:cNvPr>
          <p:cNvSpPr>
            <a:spLocks noGrp="1"/>
          </p:cNvSpPr>
          <p:nvPr>
            <p:ph type="ftr" sz="quarter" idx="11"/>
          </p:nvPr>
        </p:nvSpPr>
        <p:spPr/>
        <p:txBody>
          <a:bodyPr/>
          <a:lstStyle/>
          <a:p>
            <a:r>
              <a:rPr lang="en-US" dirty="0"/>
              <a:t>Aashish Pandey</a:t>
            </a:r>
          </a:p>
        </p:txBody>
      </p:sp>
    </p:spTree>
    <p:extLst>
      <p:ext uri="{BB962C8B-B14F-4D97-AF65-F5344CB8AC3E}">
        <p14:creationId xmlns:p14="http://schemas.microsoft.com/office/powerpoint/2010/main" val="23125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7D3C-3D53-422C-BB2E-E378972986EA}"/>
              </a:ext>
            </a:extLst>
          </p:cNvPr>
          <p:cNvSpPr>
            <a:spLocks noGrp="1"/>
          </p:cNvSpPr>
          <p:nvPr>
            <p:ph type="title"/>
          </p:nvPr>
        </p:nvSpPr>
        <p:spPr/>
        <p:txBody>
          <a:bodyPr/>
          <a:lstStyle/>
          <a:p>
            <a:r>
              <a:rPr lang="en-IN" dirty="0"/>
              <a:t>CNN</a:t>
            </a:r>
          </a:p>
        </p:txBody>
      </p:sp>
      <p:sp>
        <p:nvSpPr>
          <p:cNvPr id="4" name="Footer Placeholder 3">
            <a:extLst>
              <a:ext uri="{FF2B5EF4-FFF2-40B4-BE49-F238E27FC236}">
                <a16:creationId xmlns:a16="http://schemas.microsoft.com/office/drawing/2014/main" id="{F1CA242B-6A45-4E62-9D7E-EB837A47E29E}"/>
              </a:ext>
            </a:extLst>
          </p:cNvPr>
          <p:cNvSpPr>
            <a:spLocks noGrp="1"/>
          </p:cNvSpPr>
          <p:nvPr>
            <p:ph type="ftr" sz="quarter" idx="11"/>
          </p:nvPr>
        </p:nvSpPr>
        <p:spPr/>
        <p:txBody>
          <a:bodyPr/>
          <a:lstStyle/>
          <a:p>
            <a:r>
              <a:rPr lang="en-US"/>
              <a:t>Aashish Pandey</a:t>
            </a:r>
            <a:endParaRPr lang="en-US" dirty="0"/>
          </a:p>
        </p:txBody>
      </p:sp>
      <p:pic>
        <p:nvPicPr>
          <p:cNvPr id="5" name="Picture 2" descr="https://thumbs.gfycat.com/WeepyConcreteGemsbok-size_restricted.gif">
            <a:extLst>
              <a:ext uri="{FF2B5EF4-FFF2-40B4-BE49-F238E27FC236}">
                <a16:creationId xmlns:a16="http://schemas.microsoft.com/office/drawing/2014/main" id="{F35736C5-5939-447C-8735-A3512F0085C5}"/>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1176" y="1788057"/>
            <a:ext cx="8298876" cy="465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50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76BC7-BA5B-4A8C-A8BA-0EB66E15042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4BED0E6-A205-48BA-8D8C-8BFCEB263A19}"/>
              </a:ext>
            </a:extLst>
          </p:cNvPr>
          <p:cNvPicPr>
            <a:picLocks noGrp="1" noChangeAspect="1"/>
          </p:cNvPicPr>
          <p:nvPr>
            <p:ph idx="1"/>
          </p:nvPr>
        </p:nvPicPr>
        <p:blipFill>
          <a:blip r:embed="rId2"/>
          <a:stretch>
            <a:fillRect/>
          </a:stretch>
        </p:blipFill>
        <p:spPr>
          <a:xfrm>
            <a:off x="861334" y="684212"/>
            <a:ext cx="10831903" cy="5588572"/>
          </a:xfrm>
          <a:prstGeom prst="rect">
            <a:avLst/>
          </a:prstGeom>
        </p:spPr>
      </p:pic>
      <p:sp>
        <p:nvSpPr>
          <p:cNvPr id="5" name="Footer Placeholder 4">
            <a:extLst>
              <a:ext uri="{FF2B5EF4-FFF2-40B4-BE49-F238E27FC236}">
                <a16:creationId xmlns:a16="http://schemas.microsoft.com/office/drawing/2014/main" id="{2C11EA26-21BB-4225-8BC5-15F871C5F5E4}"/>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1887193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BA3B9B-A5EE-4E60-B809-932268261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CC9FD-ADBC-4681-80D2-95389D55CAEA}"/>
              </a:ext>
            </a:extLst>
          </p:cNvPr>
          <p:cNvSpPr>
            <a:spLocks noGrp="1"/>
          </p:cNvSpPr>
          <p:nvPr>
            <p:ph type="title"/>
          </p:nvPr>
        </p:nvSpPr>
        <p:spPr>
          <a:xfrm>
            <a:off x="1024129" y="585216"/>
            <a:ext cx="3779085" cy="1499616"/>
          </a:xfrm>
        </p:spPr>
        <p:txBody>
          <a:bodyPr>
            <a:normAutofit/>
          </a:bodyPr>
          <a:lstStyle/>
          <a:p>
            <a:r>
              <a:rPr lang="en-IN">
                <a:solidFill>
                  <a:srgbClr val="FFFFFF"/>
                </a:solidFill>
              </a:rPr>
              <a:t>FLATTEN LAYER </a:t>
            </a:r>
          </a:p>
        </p:txBody>
      </p:sp>
      <p:cxnSp>
        <p:nvCxnSpPr>
          <p:cNvPr id="12" name="Straight Connector 11">
            <a:extLst>
              <a:ext uri="{FF2B5EF4-FFF2-40B4-BE49-F238E27FC236}">
                <a16:creationId xmlns:a16="http://schemas.microsoft.com/office/drawing/2014/main" id="{2F119B9D-EB57-4E21-A62E-D4EB28B107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1567E2-EE41-46CA-972C-7570BCE462F1}"/>
              </a:ext>
            </a:extLst>
          </p:cNvPr>
          <p:cNvSpPr>
            <a:spLocks noGrp="1"/>
          </p:cNvSpPr>
          <p:nvPr>
            <p:ph idx="1"/>
          </p:nvPr>
        </p:nvSpPr>
        <p:spPr>
          <a:xfrm>
            <a:off x="1024129" y="2286000"/>
            <a:ext cx="3791711" cy="3931920"/>
          </a:xfrm>
        </p:spPr>
        <p:txBody>
          <a:bodyPr>
            <a:normAutofit/>
          </a:bodyPr>
          <a:lstStyle/>
          <a:p>
            <a:r>
              <a:rPr lang="en-US">
                <a:solidFill>
                  <a:srgbClr val="FFFFFF"/>
                </a:solidFill>
              </a:rPr>
              <a:t>Flattening is the process of converting the array obtained from pooled feature map into a single long continuous linear vector.</a:t>
            </a:r>
            <a:endParaRPr lang="en-IN">
              <a:solidFill>
                <a:srgbClr val="FFFFFF"/>
              </a:solidFill>
            </a:endParaRPr>
          </a:p>
        </p:txBody>
      </p:sp>
      <p:pic>
        <p:nvPicPr>
          <p:cNvPr id="5" name="Picture 4">
            <a:extLst>
              <a:ext uri="{FF2B5EF4-FFF2-40B4-BE49-F238E27FC236}">
                <a16:creationId xmlns:a16="http://schemas.microsoft.com/office/drawing/2014/main" id="{580EE10D-3251-43DA-8784-BB519C11A9A9}"/>
              </a:ext>
            </a:extLst>
          </p:cNvPr>
          <p:cNvPicPr>
            <a:picLocks noChangeAspect="1"/>
          </p:cNvPicPr>
          <p:nvPr/>
        </p:nvPicPr>
        <p:blipFill>
          <a:blip r:embed="rId2"/>
          <a:stretch>
            <a:fillRect/>
          </a:stretch>
        </p:blipFill>
        <p:spPr>
          <a:xfrm>
            <a:off x="6096000" y="1867243"/>
            <a:ext cx="5455921" cy="3123513"/>
          </a:xfrm>
          <a:prstGeom prst="rect">
            <a:avLst/>
          </a:prstGeom>
        </p:spPr>
      </p:pic>
      <p:sp>
        <p:nvSpPr>
          <p:cNvPr id="4" name="Footer Placeholder 3">
            <a:extLst>
              <a:ext uri="{FF2B5EF4-FFF2-40B4-BE49-F238E27FC236}">
                <a16:creationId xmlns:a16="http://schemas.microsoft.com/office/drawing/2014/main" id="{1D7228C9-C422-4507-BD1B-01FF2DC2D39C}"/>
              </a:ext>
            </a:extLst>
          </p:cNvPr>
          <p:cNvSpPr>
            <a:spLocks noGrp="1"/>
          </p:cNvSpPr>
          <p:nvPr>
            <p:ph type="ftr" sz="quarter" idx="11"/>
          </p:nvPr>
        </p:nvSpPr>
        <p:spPr>
          <a:xfrm>
            <a:off x="4842932" y="6470704"/>
            <a:ext cx="5901458" cy="274320"/>
          </a:xfrm>
        </p:spPr>
        <p:txBody>
          <a:bodyPr>
            <a:normAutofit/>
          </a:bodyPr>
          <a:lstStyle/>
          <a:p>
            <a:pPr>
              <a:spcAft>
                <a:spcPts val="600"/>
              </a:spcAft>
            </a:pPr>
            <a:r>
              <a:rPr lang="en-US"/>
              <a:t>Aashish Pandey</a:t>
            </a:r>
          </a:p>
        </p:txBody>
      </p:sp>
    </p:spTree>
    <p:extLst>
      <p:ext uri="{BB962C8B-B14F-4D97-AF65-F5344CB8AC3E}">
        <p14:creationId xmlns:p14="http://schemas.microsoft.com/office/powerpoint/2010/main" val="4072712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A3F99-178D-46A7-835D-4467C24D4609}"/>
              </a:ext>
            </a:extLst>
          </p:cNvPr>
          <p:cNvSpPr>
            <a:spLocks noGrp="1"/>
          </p:cNvSpPr>
          <p:nvPr>
            <p:ph type="title"/>
          </p:nvPr>
        </p:nvSpPr>
        <p:spPr/>
        <p:txBody>
          <a:bodyPr/>
          <a:lstStyle/>
          <a:p>
            <a:r>
              <a:rPr lang="en-IN" dirty="0"/>
              <a:t>FULLY CONNECTED LAYER</a:t>
            </a:r>
          </a:p>
        </p:txBody>
      </p:sp>
      <p:sp>
        <p:nvSpPr>
          <p:cNvPr id="3" name="Content Placeholder 2">
            <a:extLst>
              <a:ext uri="{FF2B5EF4-FFF2-40B4-BE49-F238E27FC236}">
                <a16:creationId xmlns:a16="http://schemas.microsoft.com/office/drawing/2014/main" id="{C020ABC2-046E-4705-8BCD-39D4CF1DFAAD}"/>
              </a:ext>
            </a:extLst>
          </p:cNvPr>
          <p:cNvSpPr>
            <a:spLocks noGrp="1"/>
          </p:cNvSpPr>
          <p:nvPr>
            <p:ph idx="1"/>
          </p:nvPr>
        </p:nvSpPr>
        <p:spPr>
          <a:xfrm>
            <a:off x="1024129" y="2286000"/>
            <a:ext cx="2949356" cy="4023360"/>
          </a:xfrm>
        </p:spPr>
        <p:txBody>
          <a:bodyPr/>
          <a:lstStyle/>
          <a:p>
            <a:r>
              <a:rPr lang="en-US" dirty="0"/>
              <a:t>Flattened layer is then fed as input to fully connected layer to classify the image</a:t>
            </a:r>
            <a:endParaRPr lang="en-IN" dirty="0"/>
          </a:p>
        </p:txBody>
      </p:sp>
      <p:sp>
        <p:nvSpPr>
          <p:cNvPr id="4" name="Footer Placeholder 3">
            <a:extLst>
              <a:ext uri="{FF2B5EF4-FFF2-40B4-BE49-F238E27FC236}">
                <a16:creationId xmlns:a16="http://schemas.microsoft.com/office/drawing/2014/main" id="{505F7660-E278-4CDF-A40C-BE31E426847A}"/>
              </a:ext>
            </a:extLst>
          </p:cNvPr>
          <p:cNvSpPr>
            <a:spLocks noGrp="1"/>
          </p:cNvSpPr>
          <p:nvPr>
            <p:ph type="ftr" sz="quarter" idx="11"/>
          </p:nvPr>
        </p:nvSpPr>
        <p:spPr/>
        <p:txBody>
          <a:bodyPr/>
          <a:lstStyle/>
          <a:p>
            <a:r>
              <a:rPr lang="en-US"/>
              <a:t>Aashish Pandey</a:t>
            </a:r>
            <a:endParaRPr lang="en-US" dirty="0"/>
          </a:p>
        </p:txBody>
      </p:sp>
      <p:pic>
        <p:nvPicPr>
          <p:cNvPr id="5" name="Picture 4">
            <a:extLst>
              <a:ext uri="{FF2B5EF4-FFF2-40B4-BE49-F238E27FC236}">
                <a16:creationId xmlns:a16="http://schemas.microsoft.com/office/drawing/2014/main" id="{232A3430-D981-47F2-B86F-46F3025EF922}"/>
              </a:ext>
            </a:extLst>
          </p:cNvPr>
          <p:cNvPicPr>
            <a:picLocks noChangeAspect="1"/>
          </p:cNvPicPr>
          <p:nvPr/>
        </p:nvPicPr>
        <p:blipFill>
          <a:blip r:embed="rId2"/>
          <a:stretch>
            <a:fillRect/>
          </a:stretch>
        </p:blipFill>
        <p:spPr>
          <a:xfrm>
            <a:off x="3744657" y="2286000"/>
            <a:ext cx="7423214" cy="3483033"/>
          </a:xfrm>
          <a:prstGeom prst="rect">
            <a:avLst/>
          </a:prstGeom>
        </p:spPr>
      </p:pic>
    </p:spTree>
    <p:extLst>
      <p:ext uri="{BB962C8B-B14F-4D97-AF65-F5344CB8AC3E}">
        <p14:creationId xmlns:p14="http://schemas.microsoft.com/office/powerpoint/2010/main" val="1835981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EF9F-7D6C-42E8-9BB0-51EDB988C041}"/>
              </a:ext>
            </a:extLst>
          </p:cNvPr>
          <p:cNvSpPr>
            <a:spLocks noGrp="1"/>
          </p:cNvSpPr>
          <p:nvPr>
            <p:ph type="title"/>
          </p:nvPr>
        </p:nvSpPr>
        <p:spPr/>
        <p:txBody>
          <a:bodyPr/>
          <a:lstStyle/>
          <a:p>
            <a:r>
              <a:rPr lang="en-US" dirty="0"/>
              <a:t>SUMMARY: LAYERS IN CONVOLUTIONAL NEURAL NETWORK</a:t>
            </a:r>
            <a:endParaRPr lang="en-IN" dirty="0"/>
          </a:p>
        </p:txBody>
      </p:sp>
      <p:pic>
        <p:nvPicPr>
          <p:cNvPr id="5" name="Content Placeholder 4">
            <a:extLst>
              <a:ext uri="{FF2B5EF4-FFF2-40B4-BE49-F238E27FC236}">
                <a16:creationId xmlns:a16="http://schemas.microsoft.com/office/drawing/2014/main" id="{C0D42FD9-CA91-4736-9300-25457DEC61AB}"/>
              </a:ext>
            </a:extLst>
          </p:cNvPr>
          <p:cNvPicPr>
            <a:picLocks noGrp="1" noChangeAspect="1"/>
          </p:cNvPicPr>
          <p:nvPr>
            <p:ph idx="1"/>
          </p:nvPr>
        </p:nvPicPr>
        <p:blipFill>
          <a:blip r:embed="rId2"/>
          <a:stretch>
            <a:fillRect/>
          </a:stretch>
        </p:blipFill>
        <p:spPr>
          <a:xfrm>
            <a:off x="688502" y="2446638"/>
            <a:ext cx="11066144" cy="3488649"/>
          </a:xfrm>
          <a:prstGeom prst="rect">
            <a:avLst/>
          </a:prstGeom>
        </p:spPr>
      </p:pic>
      <p:sp>
        <p:nvSpPr>
          <p:cNvPr id="4" name="Footer Placeholder 3">
            <a:extLst>
              <a:ext uri="{FF2B5EF4-FFF2-40B4-BE49-F238E27FC236}">
                <a16:creationId xmlns:a16="http://schemas.microsoft.com/office/drawing/2014/main" id="{2CC18937-C2EC-4B6A-9E87-C1ACEC67F5FA}"/>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401249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7BC4-D824-4D53-BA17-AA93F8A74C24}"/>
              </a:ext>
            </a:extLst>
          </p:cNvPr>
          <p:cNvSpPr>
            <a:spLocks noGrp="1"/>
          </p:cNvSpPr>
          <p:nvPr>
            <p:ph type="title"/>
          </p:nvPr>
        </p:nvSpPr>
        <p:spPr/>
        <p:txBody>
          <a:bodyPr/>
          <a:lstStyle/>
          <a:p>
            <a:r>
              <a:rPr lang="en-IN" dirty="0"/>
              <a:t>Dropout</a:t>
            </a:r>
          </a:p>
        </p:txBody>
      </p:sp>
      <p:sp>
        <p:nvSpPr>
          <p:cNvPr id="4" name="Footer Placeholder 3">
            <a:extLst>
              <a:ext uri="{FF2B5EF4-FFF2-40B4-BE49-F238E27FC236}">
                <a16:creationId xmlns:a16="http://schemas.microsoft.com/office/drawing/2014/main" id="{D926F46A-2413-4016-AC85-9598540AC2BD}"/>
              </a:ext>
            </a:extLst>
          </p:cNvPr>
          <p:cNvSpPr>
            <a:spLocks noGrp="1"/>
          </p:cNvSpPr>
          <p:nvPr>
            <p:ph type="ftr" sz="quarter" idx="11"/>
          </p:nvPr>
        </p:nvSpPr>
        <p:spPr/>
        <p:txBody>
          <a:bodyPr/>
          <a:lstStyle/>
          <a:p>
            <a:r>
              <a:rPr lang="en-US"/>
              <a:t>Aashish Pandey</a:t>
            </a:r>
            <a:endParaRPr lang="en-US" dirty="0"/>
          </a:p>
        </p:txBody>
      </p:sp>
      <p:pic>
        <p:nvPicPr>
          <p:cNvPr id="1026" name="Picture 2" descr="DropOut examples">
            <a:extLst>
              <a:ext uri="{FF2B5EF4-FFF2-40B4-BE49-F238E27FC236}">
                <a16:creationId xmlns:a16="http://schemas.microsoft.com/office/drawing/2014/main" id="{656C2506-54D4-47B7-998B-A22DE03C94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4128" y="2303165"/>
            <a:ext cx="6118985" cy="34350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DDCBFB-3111-4422-A0FE-3C2EB96E220D}"/>
              </a:ext>
            </a:extLst>
          </p:cNvPr>
          <p:cNvSpPr txBox="1"/>
          <p:nvPr/>
        </p:nvSpPr>
        <p:spPr>
          <a:xfrm>
            <a:off x="7540488" y="1335024"/>
            <a:ext cx="4277696" cy="3970318"/>
          </a:xfrm>
          <a:prstGeom prst="rect">
            <a:avLst/>
          </a:prstGeom>
          <a:noFill/>
        </p:spPr>
        <p:txBody>
          <a:bodyPr wrap="square">
            <a:spAutoFit/>
          </a:bodyPr>
          <a:lstStyle/>
          <a:p>
            <a:r>
              <a:rPr lang="en-US" b="0" i="0" dirty="0">
                <a:solidFill>
                  <a:srgbClr val="242729"/>
                </a:solidFill>
                <a:effectLst/>
                <a:latin typeface="Arial" panose="020B0604020202020204" pitchFamily="34" charset="0"/>
              </a:rPr>
              <a:t>To apply </a:t>
            </a:r>
            <a:r>
              <a:rPr lang="en-US" b="0" i="0" dirty="0" err="1">
                <a:solidFill>
                  <a:srgbClr val="242729"/>
                </a:solidFill>
                <a:effectLst/>
                <a:latin typeface="Arial" panose="020B0604020202020204" pitchFamily="34" charset="0"/>
              </a:rPr>
              <a:t>DropOut</a:t>
            </a:r>
            <a:r>
              <a:rPr lang="en-US" b="0" i="0" dirty="0">
                <a:solidFill>
                  <a:srgbClr val="242729"/>
                </a:solidFill>
                <a:effectLst/>
                <a:latin typeface="Arial" panose="020B0604020202020204" pitchFamily="34" charset="0"/>
              </a:rPr>
              <a:t>, we randomly select a subset of the units and clamp their output to zero, regardless of the input; this effectively removes those units from the model. A different subset of units is randomly selected every time we present a training example.</a:t>
            </a:r>
          </a:p>
          <a:p>
            <a:endParaRPr lang="en-US" dirty="0">
              <a:solidFill>
                <a:srgbClr val="242729"/>
              </a:solidFill>
              <a:latin typeface="Arial" panose="020B0604020202020204" pitchFamily="34" charset="0"/>
            </a:endParaRPr>
          </a:p>
          <a:p>
            <a:r>
              <a:rPr lang="en-US" b="0" i="0" dirty="0">
                <a:solidFill>
                  <a:srgbClr val="242729"/>
                </a:solidFill>
                <a:effectLst/>
                <a:latin typeface="Arial" panose="020B0604020202020204" pitchFamily="34" charset="0"/>
              </a:rPr>
              <a:t>At test time, we use the complete network but rescale the weights to compensate for the fact that all of them can now become active (e.g., if you drop half of the nodes, the weights should also be halved).</a:t>
            </a:r>
            <a:endParaRPr lang="en-IN" dirty="0"/>
          </a:p>
        </p:txBody>
      </p:sp>
    </p:spTree>
    <p:extLst>
      <p:ext uri="{BB962C8B-B14F-4D97-AF65-F5344CB8AC3E}">
        <p14:creationId xmlns:p14="http://schemas.microsoft.com/office/powerpoint/2010/main" val="2469653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03DF-59F1-4851-9085-B2EC4D132E4B}"/>
              </a:ext>
            </a:extLst>
          </p:cNvPr>
          <p:cNvSpPr>
            <a:spLocks noGrp="1"/>
          </p:cNvSpPr>
          <p:nvPr>
            <p:ph type="title"/>
          </p:nvPr>
        </p:nvSpPr>
        <p:spPr/>
        <p:txBody>
          <a:bodyPr/>
          <a:lstStyle/>
          <a:p>
            <a:r>
              <a:rPr lang="en-IN" dirty="0" err="1"/>
              <a:t>DropConnect</a:t>
            </a:r>
            <a:endParaRPr lang="en-IN" dirty="0"/>
          </a:p>
        </p:txBody>
      </p:sp>
      <p:sp>
        <p:nvSpPr>
          <p:cNvPr id="4" name="Footer Placeholder 3">
            <a:extLst>
              <a:ext uri="{FF2B5EF4-FFF2-40B4-BE49-F238E27FC236}">
                <a16:creationId xmlns:a16="http://schemas.microsoft.com/office/drawing/2014/main" id="{EC511A6B-CCBF-45BF-B658-E5EC31CB9DE9}"/>
              </a:ext>
            </a:extLst>
          </p:cNvPr>
          <p:cNvSpPr>
            <a:spLocks noGrp="1"/>
          </p:cNvSpPr>
          <p:nvPr>
            <p:ph type="ftr" sz="quarter" idx="11"/>
          </p:nvPr>
        </p:nvSpPr>
        <p:spPr/>
        <p:txBody>
          <a:bodyPr/>
          <a:lstStyle/>
          <a:p>
            <a:r>
              <a:rPr lang="en-US"/>
              <a:t>Aashish Pandey</a:t>
            </a:r>
            <a:endParaRPr lang="en-US" dirty="0"/>
          </a:p>
        </p:txBody>
      </p:sp>
      <p:pic>
        <p:nvPicPr>
          <p:cNvPr id="2050" name="Picture 2" descr="DropConnect">
            <a:extLst>
              <a:ext uri="{FF2B5EF4-FFF2-40B4-BE49-F238E27FC236}">
                <a16:creationId xmlns:a16="http://schemas.microsoft.com/office/drawing/2014/main" id="{309F5C41-55DD-45EA-A963-09BF4406EC9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4128" y="2250059"/>
            <a:ext cx="6422448" cy="40227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407D7C-2701-4891-A720-113111537CAA}"/>
              </a:ext>
            </a:extLst>
          </p:cNvPr>
          <p:cNvSpPr txBox="1"/>
          <p:nvPr/>
        </p:nvSpPr>
        <p:spPr>
          <a:xfrm>
            <a:off x="7792278" y="2669257"/>
            <a:ext cx="3498768" cy="1477328"/>
          </a:xfrm>
          <a:prstGeom prst="rect">
            <a:avLst/>
          </a:prstGeom>
          <a:noFill/>
        </p:spPr>
        <p:txBody>
          <a:bodyPr wrap="square">
            <a:spAutoFit/>
          </a:bodyPr>
          <a:lstStyle/>
          <a:p>
            <a:r>
              <a:rPr lang="en-US" b="0" i="0" dirty="0" err="1">
                <a:solidFill>
                  <a:srgbClr val="242729"/>
                </a:solidFill>
                <a:effectLst/>
                <a:latin typeface="Arial" panose="020B0604020202020204" pitchFamily="34" charset="0"/>
              </a:rPr>
              <a:t>DropConnect</a:t>
            </a:r>
            <a:r>
              <a:rPr lang="en-US" b="0" i="0" dirty="0">
                <a:solidFill>
                  <a:srgbClr val="242729"/>
                </a:solidFill>
                <a:effectLst/>
                <a:latin typeface="Arial" panose="020B0604020202020204" pitchFamily="34" charset="0"/>
              </a:rPr>
              <a:t> works similarly, except that we disable individual weights (i.e., set them to zero), instead of nodes, so a node can remain partially active.</a:t>
            </a:r>
            <a:endParaRPr lang="en-IN" dirty="0"/>
          </a:p>
        </p:txBody>
      </p:sp>
    </p:spTree>
    <p:extLst>
      <p:ext uri="{BB962C8B-B14F-4D97-AF65-F5344CB8AC3E}">
        <p14:creationId xmlns:p14="http://schemas.microsoft.com/office/powerpoint/2010/main" val="2461978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21">
            <a:extLst>
              <a:ext uri="{FF2B5EF4-FFF2-40B4-BE49-F238E27FC236}">
                <a16:creationId xmlns:a16="http://schemas.microsoft.com/office/drawing/2014/main" id="{BE194971-2F2D-44B0-8AE6-FF2DCCEE0A9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Oval 5">
            <a:extLst>
              <a:ext uri="{FF2B5EF4-FFF2-40B4-BE49-F238E27FC236}">
                <a16:creationId xmlns:a16="http://schemas.microsoft.com/office/drawing/2014/main" id="{1FF9A61E-EB11-4C46-82E1-3E00A3B4B4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25">
            <a:extLst>
              <a:ext uri="{FF2B5EF4-FFF2-40B4-BE49-F238E27FC236}">
                <a16:creationId xmlns:a16="http://schemas.microsoft.com/office/drawing/2014/main" id="{5E564EB3-35F2-4EFF-87DC-642DC02052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27">
            <a:extLst>
              <a:ext uri="{FF2B5EF4-FFF2-40B4-BE49-F238E27FC236}">
                <a16:creationId xmlns:a16="http://schemas.microsoft.com/office/drawing/2014/main" id="{4C0648FB-4388-443C-8D4E-4A9FF03360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5" name="Rectangle 29">
            <a:extLst>
              <a:ext uri="{FF2B5EF4-FFF2-40B4-BE49-F238E27FC236}">
                <a16:creationId xmlns:a16="http://schemas.microsoft.com/office/drawing/2014/main" id="{4A8D762E-DA8D-419A-BA44-68B93D3D92F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6" name="Straight Connector 31">
            <a:extLst>
              <a:ext uri="{FF2B5EF4-FFF2-40B4-BE49-F238E27FC236}">
                <a16:creationId xmlns:a16="http://schemas.microsoft.com/office/drawing/2014/main" id="{47F95953-8E19-4C01-997F-0E959B52B7A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552199" y="523445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5101D8-E176-4FDC-84B7-8913B2A25F7A}"/>
              </a:ext>
            </a:extLst>
          </p:cNvPr>
          <p:cNvSpPr>
            <a:spLocks noGrp="1"/>
          </p:cNvSpPr>
          <p:nvPr>
            <p:ph type="title"/>
          </p:nvPr>
        </p:nvSpPr>
        <p:spPr>
          <a:xfrm>
            <a:off x="1286933" y="977048"/>
            <a:ext cx="9618133" cy="2960980"/>
          </a:xfrm>
        </p:spPr>
        <p:txBody>
          <a:bodyPr vert="horz" lIns="91440" tIns="45720" rIns="91440" bIns="45720" rtlCol="0" anchor="b">
            <a:normAutofit/>
          </a:bodyPr>
          <a:lstStyle/>
          <a:p>
            <a:r>
              <a:rPr lang="en-US" sz="6600" cap="none" dirty="0">
                <a:solidFill>
                  <a:schemeClr val="bg1"/>
                </a:solidFill>
                <a:latin typeface="Calibri" panose="020F0502020204030204" pitchFamily="34" charset="0"/>
                <a:cs typeface="Calibri" panose="020F0502020204030204" pitchFamily="34" charset="0"/>
              </a:rPr>
              <a:t>Example </a:t>
            </a:r>
          </a:p>
        </p:txBody>
      </p:sp>
      <p:sp>
        <p:nvSpPr>
          <p:cNvPr id="3" name="Footer Placeholder 2">
            <a:extLst>
              <a:ext uri="{FF2B5EF4-FFF2-40B4-BE49-F238E27FC236}">
                <a16:creationId xmlns:a16="http://schemas.microsoft.com/office/drawing/2014/main" id="{6D2178B6-AAA3-4AEC-83D3-9E21E5899908}"/>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173381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MNIST Dataset</a:t>
            </a:r>
            <a:endParaRPr lang="en-IN" sz="4000" cap="none" dirty="0"/>
          </a:p>
        </p:txBody>
      </p:sp>
      <p:sp>
        <p:nvSpPr>
          <p:cNvPr id="2" name="Rectangle 1">
            <a:extLst>
              <a:ext uri="{FF2B5EF4-FFF2-40B4-BE49-F238E27FC236}">
                <a16:creationId xmlns:a16="http://schemas.microsoft.com/office/drawing/2014/main" id="{4912894C-A324-40E6-8B2F-5EF23BB18382}"/>
              </a:ext>
            </a:extLst>
          </p:cNvPr>
          <p:cNvSpPr/>
          <p:nvPr/>
        </p:nvSpPr>
        <p:spPr>
          <a:xfrm>
            <a:off x="1024127" y="2690336"/>
            <a:ext cx="9720071" cy="923330"/>
          </a:xfrm>
          <a:prstGeom prst="rect">
            <a:avLst/>
          </a:prstGeom>
        </p:spPr>
        <p:txBody>
          <a:bodyPr wrap="square">
            <a:spAutoFit/>
          </a:bodyPr>
          <a:lstStyle/>
          <a:p>
            <a:r>
              <a:rPr lang="en-IN" dirty="0"/>
              <a:t>The MNIST database (Modified National Institute of Standards and Technology database) is a large database of handwritten digits that is commonly used for training various image processing systems. The database is also widely used for training and testing in the field of machine learning.</a:t>
            </a:r>
          </a:p>
        </p:txBody>
      </p:sp>
      <p:sp>
        <p:nvSpPr>
          <p:cNvPr id="3" name="Rectangle 2">
            <a:extLst>
              <a:ext uri="{FF2B5EF4-FFF2-40B4-BE49-F238E27FC236}">
                <a16:creationId xmlns:a16="http://schemas.microsoft.com/office/drawing/2014/main" id="{9E188F0E-A529-4B4E-924B-17BD5492364C}"/>
              </a:ext>
            </a:extLst>
          </p:cNvPr>
          <p:cNvSpPr/>
          <p:nvPr/>
        </p:nvSpPr>
        <p:spPr>
          <a:xfrm>
            <a:off x="1024127" y="3903994"/>
            <a:ext cx="9720070" cy="1477328"/>
          </a:xfrm>
          <a:prstGeom prst="rect">
            <a:avLst/>
          </a:prstGeom>
        </p:spPr>
        <p:txBody>
          <a:bodyPr wrap="square">
            <a:spAutoFit/>
          </a:bodyPr>
          <a:lstStyle/>
          <a:p>
            <a:r>
              <a:rPr lang="en-US" dirty="0"/>
              <a:t>The MNIST database of handwritten digits, has a training set of 60,000 examples, and a test set of 10,000 examples. It is a subset of a larger set available from NIST. The digits have been size-normalized and centered in a fixed-size image of size 28x28.</a:t>
            </a:r>
          </a:p>
          <a:p>
            <a:endParaRPr lang="en-US" dirty="0"/>
          </a:p>
          <a:p>
            <a:r>
              <a:rPr lang="en-US" dirty="0"/>
              <a:t>It can manually be downloaded from </a:t>
            </a:r>
            <a:r>
              <a:rPr lang="en-US"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hlinkClick r:id="rId2"/>
              </a:rPr>
              <a:t>http://yann.lecun.com/exdb/mnist/</a:t>
            </a:r>
            <a:r>
              <a:rPr lang="en-US" dirty="0">
                <a:solidFill>
                  <a:srgbClr val="000000"/>
                </a:solidFill>
                <a:latin typeface="Times New Roman" panose="02020603050405020304" pitchFamily="18" charset="0"/>
              </a:rPr>
              <a:t> </a:t>
            </a:r>
            <a:endParaRPr lang="en-IN" dirty="0"/>
          </a:p>
        </p:txBody>
      </p:sp>
      <p:sp>
        <p:nvSpPr>
          <p:cNvPr id="5" name="Footer Placeholder 4">
            <a:extLst>
              <a:ext uri="{FF2B5EF4-FFF2-40B4-BE49-F238E27FC236}">
                <a16:creationId xmlns:a16="http://schemas.microsoft.com/office/drawing/2014/main" id="{5D93D6E6-7771-4F03-936B-CE2F3CA443CE}"/>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2062620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Importing libraries</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numpy</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as np</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tensorflow</a:t>
              </a: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keras.models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Sequential</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keras.layers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Dense, Dropout, Flatten</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keras.layers.convolutional</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Conv2D, MaxPooling2D</a:t>
              </a: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backend</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import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matplotlib.pyplot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as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a:t>
              </a: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keras.utils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np_utils</a:t>
              </a:r>
              <a:endParaRPr kumimoji="0" sz="200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1CFE23DF-DAC8-414A-BAD7-71A9FF578C2D}"/>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2896668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B06A-E14C-49CA-9EA9-5666A174088E}"/>
              </a:ext>
            </a:extLst>
          </p:cNvPr>
          <p:cNvSpPr>
            <a:spLocks noGrp="1"/>
          </p:cNvSpPr>
          <p:nvPr>
            <p:ph type="title"/>
          </p:nvPr>
        </p:nvSpPr>
        <p:spPr/>
        <p:txBody>
          <a:bodyPr/>
          <a:lstStyle/>
          <a:p>
            <a:r>
              <a:rPr lang="en-IN" dirty="0"/>
              <a:t>Image classification</a:t>
            </a:r>
          </a:p>
        </p:txBody>
      </p:sp>
      <p:sp>
        <p:nvSpPr>
          <p:cNvPr id="3" name="Footer Placeholder 2">
            <a:extLst>
              <a:ext uri="{FF2B5EF4-FFF2-40B4-BE49-F238E27FC236}">
                <a16:creationId xmlns:a16="http://schemas.microsoft.com/office/drawing/2014/main" id="{87529EC6-F99E-4E54-BBBE-756679764B0B}"/>
              </a:ext>
            </a:extLst>
          </p:cNvPr>
          <p:cNvSpPr>
            <a:spLocks noGrp="1"/>
          </p:cNvSpPr>
          <p:nvPr>
            <p:ph type="ftr" sz="quarter" idx="11"/>
          </p:nvPr>
        </p:nvSpPr>
        <p:spPr/>
        <p:txBody>
          <a:bodyPr/>
          <a:lstStyle/>
          <a:p>
            <a:r>
              <a:rPr lang="en-US" dirty="0"/>
              <a:t>Aashish Pandey</a:t>
            </a:r>
          </a:p>
        </p:txBody>
      </p:sp>
      <p:pic>
        <p:nvPicPr>
          <p:cNvPr id="4" name="Picture 3">
            <a:extLst>
              <a:ext uri="{FF2B5EF4-FFF2-40B4-BE49-F238E27FC236}">
                <a16:creationId xmlns:a16="http://schemas.microsoft.com/office/drawing/2014/main" id="{185995B5-1C5D-4C7F-8673-486956F4D014}"/>
              </a:ext>
            </a:extLst>
          </p:cNvPr>
          <p:cNvPicPr>
            <a:picLocks noChangeAspect="1"/>
          </p:cNvPicPr>
          <p:nvPr/>
        </p:nvPicPr>
        <p:blipFill>
          <a:blip r:embed="rId2"/>
          <a:stretch>
            <a:fillRect/>
          </a:stretch>
        </p:blipFill>
        <p:spPr>
          <a:xfrm>
            <a:off x="1144452" y="1991728"/>
            <a:ext cx="8140798" cy="4281056"/>
          </a:xfrm>
          <a:prstGeom prst="rect">
            <a:avLst/>
          </a:prstGeom>
        </p:spPr>
      </p:pic>
    </p:spTree>
    <p:extLst>
      <p:ext uri="{BB962C8B-B14F-4D97-AF65-F5344CB8AC3E}">
        <p14:creationId xmlns:p14="http://schemas.microsoft.com/office/powerpoint/2010/main" val="3233497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Load data</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IN" sz="2000" dirty="0">
                  <a:solidFill>
                    <a:prstClr val="black">
                      <a:lumMod val="85000"/>
                      <a:lumOff val="15000"/>
                    </a:prstClr>
                  </a:solidFill>
                  <a:latin typeface="Courier New" panose="02070309020205020404" pitchFamily="49" charset="0"/>
                  <a:cs typeface="Courier New" panose="02070309020205020404" pitchFamily="49" charset="0"/>
                </a:rPr>
                <a:t>from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keras.datasets</a:t>
              </a:r>
              <a:r>
                <a:rPr lang="en-IN" sz="2000" dirty="0">
                  <a:solidFill>
                    <a:prstClr val="black">
                      <a:lumMod val="85000"/>
                      <a:lumOff val="15000"/>
                    </a:prstClr>
                  </a:solidFill>
                  <a:latin typeface="Courier New" panose="02070309020205020404" pitchFamily="49" charset="0"/>
                  <a:cs typeface="Courier New" panose="02070309020205020404" pitchFamily="49" charset="0"/>
                </a:rPr>
                <a:t> import </a:t>
              </a:r>
              <a:r>
                <a:rPr lang="en-IN" sz="2000" dirty="0" err="1">
                  <a:solidFill>
                    <a:prstClr val="black">
                      <a:lumMod val="85000"/>
                      <a:lumOff val="15000"/>
                    </a:prstClr>
                  </a:solidFill>
                  <a:latin typeface="Courier New" panose="02070309020205020404" pitchFamily="49" charset="0"/>
                  <a:cs typeface="Courier New" panose="02070309020205020404" pitchFamily="49" charset="0"/>
                </a:rPr>
                <a:t>mnist</a:t>
              </a: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Load data and target from MNIST data</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mnist.load_data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endParaRPr lang="en-IN"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9BFE2F3A-7178-4AD5-83B3-D5696E3A5739}"/>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3969586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sz="4000" cap="none" dirty="0"/>
              <a:t>Feature Engineering on data</a:t>
            </a:r>
          </a:p>
        </p:txBody>
      </p:sp>
      <p:grpSp>
        <p:nvGrpSpPr>
          <p:cNvPr id="6" name="Group 5">
            <a:extLst>
              <a:ext uri="{FF2B5EF4-FFF2-40B4-BE49-F238E27FC236}">
                <a16:creationId xmlns:a16="http://schemas.microsoft.com/office/drawing/2014/main" id="{F74F4980-F2A3-4FBA-931F-7EB2932E5553}"/>
              </a:ext>
            </a:extLst>
          </p:cNvPr>
          <p:cNvGrpSpPr/>
          <p:nvPr/>
        </p:nvGrpSpPr>
        <p:grpSpPr>
          <a:xfrm>
            <a:off x="817162" y="2084832"/>
            <a:ext cx="10903783" cy="4187952"/>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Set image information</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channels = 1</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height = 28</a:t>
              </a: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width = 28</a:t>
              </a:r>
            </a:p>
            <a:p>
              <a:pPr lvl="0">
                <a:lnSpc>
                  <a:spcPct val="150000"/>
                </a:lnSpc>
              </a:pPr>
              <a:endParaRPr lang="en-US"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Reshape training image data into features</a:t>
              </a:r>
            </a:p>
            <a:p>
              <a:pPr lvl="0">
                <a:lnSpc>
                  <a:spcPct val="150000"/>
                </a:lnSpc>
              </a:pP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dirty="0">
                  <a:solidFill>
                    <a:prstClr val="black">
                      <a:lumMod val="85000"/>
                      <a:lumOff val="15000"/>
                    </a:prstClr>
                  </a:solidFill>
                  <a:latin typeface="Courier New" panose="02070309020205020404" pitchFamily="49" charset="0"/>
                  <a:cs typeface="Courier New" panose="02070309020205020404" pitchFamily="49" charset="0"/>
                </a:rPr>
                <a:t> = </a:t>
              </a: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train_data.reshape</a:t>
              </a:r>
              <a:r>
                <a:rPr lang="en-US" dirty="0">
                  <a:solidFill>
                    <a:prstClr val="black">
                      <a:lumMod val="85000"/>
                      <a:lumOff val="15000"/>
                    </a:prstClr>
                  </a:solidFill>
                  <a:latin typeface="Courier New" panose="02070309020205020404" pitchFamily="49" charset="0"/>
                  <a:cs typeface="Courier New" panose="02070309020205020404" pitchFamily="49" charset="0"/>
                </a:rPr>
                <a:t>(</a:t>
              </a:r>
              <a:r>
                <a:rPr lang="en-US" dirty="0" err="1">
                  <a:solidFill>
                    <a:prstClr val="black">
                      <a:lumMod val="85000"/>
                      <a:lumOff val="15000"/>
                    </a:prstClr>
                  </a:solidFill>
                  <a:latin typeface="Courier New" panose="02070309020205020404" pitchFamily="49" charset="0"/>
                  <a:cs typeface="Courier New" panose="02070309020205020404" pitchFamily="49" charset="0"/>
                </a:rPr>
                <a:t>train_data.shape</a:t>
              </a:r>
              <a:r>
                <a:rPr lang="en-US" dirty="0">
                  <a:solidFill>
                    <a:prstClr val="black">
                      <a:lumMod val="85000"/>
                      <a:lumOff val="15000"/>
                    </a:prstClr>
                  </a:solidFill>
                  <a:latin typeface="Courier New" panose="02070309020205020404" pitchFamily="49" charset="0"/>
                  <a:cs typeface="Courier New" panose="02070309020205020404" pitchFamily="49" charset="0"/>
                </a:rPr>
                <a:t>[0], channels, height, width)</a:t>
              </a:r>
            </a:p>
            <a:p>
              <a:pPr lvl="0">
                <a:lnSpc>
                  <a:spcPct val="150000"/>
                </a:lnSpc>
              </a:pPr>
              <a:endParaRPr lang="en-US"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Reshape test image data into features</a:t>
              </a:r>
            </a:p>
            <a:p>
              <a:pPr lvl="0">
                <a:lnSpc>
                  <a:spcPct val="150000"/>
                </a:lnSpc>
              </a:pP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dirty="0">
                  <a:solidFill>
                    <a:prstClr val="black">
                      <a:lumMod val="85000"/>
                      <a:lumOff val="15000"/>
                    </a:prstClr>
                  </a:solidFill>
                  <a:latin typeface="Courier New" panose="02070309020205020404" pitchFamily="49" charset="0"/>
                  <a:cs typeface="Courier New" panose="02070309020205020404" pitchFamily="49" charset="0"/>
                </a:rPr>
                <a:t> = </a:t>
              </a: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test_data.reshape</a:t>
              </a:r>
              <a:r>
                <a:rPr lang="en-US" dirty="0">
                  <a:solidFill>
                    <a:prstClr val="black">
                      <a:lumMod val="85000"/>
                      <a:lumOff val="15000"/>
                    </a:prstClr>
                  </a:solidFill>
                  <a:latin typeface="Courier New" panose="02070309020205020404" pitchFamily="49" charset="0"/>
                  <a:cs typeface="Courier New" panose="02070309020205020404" pitchFamily="49" charset="0"/>
                </a:rPr>
                <a:t>(</a:t>
              </a:r>
              <a:r>
                <a:rPr lang="en-US" dirty="0" err="1">
                  <a:solidFill>
                    <a:prstClr val="black">
                      <a:lumMod val="85000"/>
                      <a:lumOff val="15000"/>
                    </a:prstClr>
                  </a:solidFill>
                  <a:latin typeface="Courier New" panose="02070309020205020404" pitchFamily="49" charset="0"/>
                  <a:cs typeface="Courier New" panose="02070309020205020404" pitchFamily="49" charset="0"/>
                </a:rPr>
                <a:t>test_data.shape</a:t>
              </a:r>
              <a:r>
                <a:rPr lang="en-US" dirty="0">
                  <a:solidFill>
                    <a:prstClr val="black">
                      <a:lumMod val="85000"/>
                      <a:lumOff val="15000"/>
                    </a:prstClr>
                  </a:solidFill>
                  <a:latin typeface="Courier New" panose="02070309020205020404" pitchFamily="49" charset="0"/>
                  <a:cs typeface="Courier New" panose="02070309020205020404" pitchFamily="49" charset="0"/>
                </a:rPr>
                <a:t>[0], c</a:t>
              </a:r>
              <a:endParaRPr kumimoji="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CEA80075-AE31-4421-B054-8CFFAFD61562}"/>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4191066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Feature Engineering on data</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Rescale pixel intensity to between 0 and 1</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255</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255</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One-hot encode target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np_utils.to_categorical</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np_utils.to_categorical</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number_of_classes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a:t>
              </a:r>
              <a:endParaRPr kumimoji="0" sz="2000" b="0" i="0" u="none" strike="noStrike" kern="1200" cap="none" spc="0" normalizeH="0" baseline="0" noProof="0" dirty="0">
                <a:ln>
                  <a:noFill/>
                </a:ln>
                <a:solidFill>
                  <a:prstClr val="black">
                    <a:lumMod val="85000"/>
                    <a:lumOff val="15000"/>
                  </a:prstClr>
                </a:solidFill>
                <a:effectLst/>
                <a:uLnTx/>
                <a:uFillTx/>
                <a:latin typeface="Courier New" panose="02070309020205020404" pitchFamily="49" charset="0"/>
                <a:ea typeface="+mn-ea"/>
                <a:cs typeface="Courier New" panose="02070309020205020404" pitchFamily="49" charset="0"/>
              </a:endParaRPr>
            </a:p>
          </p:txBody>
        </p:sp>
      </p:grpSp>
      <p:sp>
        <p:nvSpPr>
          <p:cNvPr id="2" name="Footer Placeholder 1">
            <a:extLst>
              <a:ext uri="{FF2B5EF4-FFF2-40B4-BE49-F238E27FC236}">
                <a16:creationId xmlns:a16="http://schemas.microsoft.com/office/drawing/2014/main" id="{8465D273-543E-4B38-B759-ED472051B17F}"/>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4040898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Start neural network</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network = Sequential()</a:t>
              </a:r>
            </a:p>
          </p:txBody>
        </p:sp>
      </p:grpSp>
      <p:sp>
        <p:nvSpPr>
          <p:cNvPr id="2" name="Footer Placeholder 1">
            <a:extLst>
              <a:ext uri="{FF2B5EF4-FFF2-40B4-BE49-F238E27FC236}">
                <a16:creationId xmlns:a16="http://schemas.microsoft.com/office/drawing/2014/main" id="{C28015CD-E7F5-4D6A-8B04-FA84E9B60C17}"/>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381241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convolutional layer with 64 filters, a 5x5 window, and </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(Conv2D(filters=64,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kernel_size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=(5, 5),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input_shape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=(channels, width, height),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p:txBody>
        </p:sp>
      </p:grpSp>
      <p:sp>
        <p:nvSpPr>
          <p:cNvPr id="2" name="Footer Placeholder 1">
            <a:extLst>
              <a:ext uri="{FF2B5EF4-FFF2-40B4-BE49-F238E27FC236}">
                <a16:creationId xmlns:a16="http://schemas.microsoft.com/office/drawing/2014/main" id="{C6B26975-D382-4176-9104-B5E1A396A420}"/>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4091134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max pooling layer with a 2x2 window</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(MaxPooling2D(</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pool_size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=(2, 2)))</a:t>
              </a:r>
            </a:p>
          </p:txBody>
        </p:sp>
      </p:grpSp>
      <p:sp>
        <p:nvSpPr>
          <p:cNvPr id="2" name="Footer Placeholder 1">
            <a:extLst>
              <a:ext uri="{FF2B5EF4-FFF2-40B4-BE49-F238E27FC236}">
                <a16:creationId xmlns:a16="http://schemas.microsoft.com/office/drawing/2014/main" id="{CADA0022-0BB7-48D4-BAA0-71CAFF41E29B}"/>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3877585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dropout layer</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(Dropout(0.5))</a:t>
              </a:r>
            </a:p>
          </p:txBody>
        </p:sp>
      </p:grpSp>
      <p:sp>
        <p:nvSpPr>
          <p:cNvPr id="2" name="Footer Placeholder 1">
            <a:extLst>
              <a:ext uri="{FF2B5EF4-FFF2-40B4-BE49-F238E27FC236}">
                <a16:creationId xmlns:a16="http://schemas.microsoft.com/office/drawing/2014/main" id="{CC3FAC36-CC15-47AD-8015-0267AD88AD6F}"/>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3171347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layer to flatten input</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(Flatten())</a:t>
              </a:r>
            </a:p>
          </p:txBody>
        </p:sp>
      </p:grpSp>
      <p:sp>
        <p:nvSpPr>
          <p:cNvPr id="2" name="Footer Placeholder 1">
            <a:extLst>
              <a:ext uri="{FF2B5EF4-FFF2-40B4-BE49-F238E27FC236}">
                <a16:creationId xmlns:a16="http://schemas.microsoft.com/office/drawing/2014/main" id="{1856BF9E-1DF5-43B5-874E-B91F7BFF7BEE}"/>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1755520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28864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dirty="0">
                  <a:solidFill>
                    <a:prstClr val="black">
                      <a:lumMod val="85000"/>
                      <a:lumOff val="15000"/>
                    </a:prstClr>
                  </a:solidFill>
                  <a:latin typeface="Courier New" panose="02070309020205020404" pitchFamily="49" charset="0"/>
                  <a:cs typeface="Courier New" panose="02070309020205020404" pitchFamily="49" charset="0"/>
                </a:rPr>
                <a:t># Add fully connected layer of 128 units with a </a:t>
              </a:r>
              <a:r>
                <a:rPr lang="en-US"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(Dense(128,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relu</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5412867C-C979-4368-8EFB-7C1B19701670}"/>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2477052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dropout layer</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(Dropout(0.5))</a:t>
              </a:r>
            </a:p>
          </p:txBody>
        </p:sp>
      </p:grpSp>
      <p:sp>
        <p:nvSpPr>
          <p:cNvPr id="2" name="Footer Placeholder 1">
            <a:extLst>
              <a:ext uri="{FF2B5EF4-FFF2-40B4-BE49-F238E27FC236}">
                <a16:creationId xmlns:a16="http://schemas.microsoft.com/office/drawing/2014/main" id="{0E4359BB-A078-4370-B528-CD38F017F08A}"/>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700381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712E-ABE7-4789-BA2E-E705554994A5}"/>
              </a:ext>
            </a:extLst>
          </p:cNvPr>
          <p:cNvSpPr>
            <a:spLocks noGrp="1"/>
          </p:cNvSpPr>
          <p:nvPr>
            <p:ph type="title"/>
          </p:nvPr>
        </p:nvSpPr>
        <p:spPr/>
        <p:txBody>
          <a:bodyPr/>
          <a:lstStyle/>
          <a:p>
            <a:r>
              <a:rPr lang="en-IN" dirty="0"/>
              <a:t>Why not DNN?</a:t>
            </a:r>
          </a:p>
        </p:txBody>
      </p:sp>
      <p:sp>
        <p:nvSpPr>
          <p:cNvPr id="3" name="Footer Placeholder 2">
            <a:extLst>
              <a:ext uri="{FF2B5EF4-FFF2-40B4-BE49-F238E27FC236}">
                <a16:creationId xmlns:a16="http://schemas.microsoft.com/office/drawing/2014/main" id="{7FF02F04-BAC8-4648-8379-012EA98B0203}"/>
              </a:ext>
            </a:extLst>
          </p:cNvPr>
          <p:cNvSpPr>
            <a:spLocks noGrp="1"/>
          </p:cNvSpPr>
          <p:nvPr>
            <p:ph type="ftr" sz="quarter" idx="11"/>
          </p:nvPr>
        </p:nvSpPr>
        <p:spPr/>
        <p:txBody>
          <a:bodyPr/>
          <a:lstStyle/>
          <a:p>
            <a:r>
              <a:rPr lang="en-US" dirty="0"/>
              <a:t>Aashish Pandey</a:t>
            </a:r>
          </a:p>
        </p:txBody>
      </p:sp>
      <p:pic>
        <p:nvPicPr>
          <p:cNvPr id="4" name="Picture 3">
            <a:extLst>
              <a:ext uri="{FF2B5EF4-FFF2-40B4-BE49-F238E27FC236}">
                <a16:creationId xmlns:a16="http://schemas.microsoft.com/office/drawing/2014/main" id="{18C53FDF-7F3B-4AE7-BF68-96BA4DCAA688}"/>
              </a:ext>
            </a:extLst>
          </p:cNvPr>
          <p:cNvPicPr>
            <a:picLocks noChangeAspect="1"/>
          </p:cNvPicPr>
          <p:nvPr/>
        </p:nvPicPr>
        <p:blipFill>
          <a:blip r:embed="rId2"/>
          <a:stretch>
            <a:fillRect/>
          </a:stretch>
        </p:blipFill>
        <p:spPr>
          <a:xfrm>
            <a:off x="1024128" y="1867194"/>
            <a:ext cx="8684210" cy="4646814"/>
          </a:xfrm>
          <a:prstGeom prst="rect">
            <a:avLst/>
          </a:prstGeom>
        </p:spPr>
      </p:pic>
    </p:spTree>
    <p:extLst>
      <p:ext uri="{BB962C8B-B14F-4D97-AF65-F5344CB8AC3E}">
        <p14:creationId xmlns:p14="http://schemas.microsoft.com/office/powerpoint/2010/main" val="13748196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Add fully connected layer with a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softmax</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 function</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network.add</a:t>
              </a:r>
              <a:r>
                <a:rPr lang="en-US" sz="2000" dirty="0">
                  <a:solidFill>
                    <a:prstClr val="black">
                      <a:lumMod val="85000"/>
                      <a:lumOff val="15000"/>
                    </a:prstClr>
                  </a:solidFill>
                  <a:latin typeface="Courier New" panose="02070309020205020404" pitchFamily="49" charset="0"/>
                  <a:cs typeface="Courier New" panose="02070309020205020404" pitchFamily="49" charset="0"/>
                </a:rPr>
                <a:t>(Dense(</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number_of_classes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activation='</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softmax</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p:txBody>
        </p:sp>
      </p:grpSp>
      <p:sp>
        <p:nvSpPr>
          <p:cNvPr id="2" name="Footer Placeholder 1">
            <a:extLst>
              <a:ext uri="{FF2B5EF4-FFF2-40B4-BE49-F238E27FC236}">
                <a16:creationId xmlns:a16="http://schemas.microsoft.com/office/drawing/2014/main" id="{CDB63D52-77C4-4783-8239-08CCD2BA989F}"/>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3235318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Compile 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737529"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Compile neural network</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network.compile</a:t>
              </a:r>
              <a:r>
                <a:rPr lang="en-US" sz="2000" dirty="0">
                  <a:solidFill>
                    <a:prstClr val="black">
                      <a:lumMod val="85000"/>
                      <a:lumOff val="15000"/>
                    </a:prstClr>
                  </a:solidFill>
                  <a:latin typeface="Courier New" panose="02070309020205020404" pitchFamily="49" charset="0"/>
                  <a:cs typeface="Courier New" panose="02070309020205020404" pitchFamily="49" charset="0"/>
                </a:rPr>
                <a:t>(loss='</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categorical_crossentropy</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Cross-entropy</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optimizer='</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rmsprop</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Root Mean Square Propagation</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metrics=['accuracy']) # Accuracy performance metric</a:t>
              </a:r>
            </a:p>
          </p:txBody>
        </p:sp>
      </p:grpSp>
      <p:sp>
        <p:nvSpPr>
          <p:cNvPr id="2" name="Footer Placeholder 1">
            <a:extLst>
              <a:ext uri="{FF2B5EF4-FFF2-40B4-BE49-F238E27FC236}">
                <a16:creationId xmlns:a16="http://schemas.microsoft.com/office/drawing/2014/main" id="{40579ED1-E7B6-4DB0-8B7F-229FAD568355}"/>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1867415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Train Convolutional Neural Network</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831274" y="2358047"/>
            <a:ext cx="10996886"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Train neural network</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network.fit</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Features</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train_target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 Target</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epochs=2, # Number of epochs</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verbose=0, # Don't print description after each epoch</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batch_size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=1000, # Number of observations per batch</a:t>
              </a: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validation_data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test_features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 </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test_target</a:t>
              </a:r>
              <a:r>
                <a:rPr lang="en-US" sz="2000" dirty="0">
                  <a:solidFill>
                    <a:prstClr val="black">
                      <a:lumMod val="85000"/>
                      <a:lumOff val="15000"/>
                    </a:prstClr>
                  </a:solidFill>
                  <a:latin typeface="Courier New" panose="02070309020205020404" pitchFamily="49" charset="0"/>
                  <a:cs typeface="Courier New" panose="02070309020205020404" pitchFamily="49" charset="0"/>
                </a:rPr>
                <a:t>))# evaluation</a:t>
              </a:r>
            </a:p>
          </p:txBody>
        </p:sp>
      </p:grpSp>
      <p:sp>
        <p:nvSpPr>
          <p:cNvPr id="2" name="Footer Placeholder 1">
            <a:extLst>
              <a:ext uri="{FF2B5EF4-FFF2-40B4-BE49-F238E27FC236}">
                <a16:creationId xmlns:a16="http://schemas.microsoft.com/office/drawing/2014/main" id="{2764807C-2DAC-4D68-A265-A19AC654D134}"/>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993827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4CD7F-6096-4029-BB9E-2C8762F46378}"/>
              </a:ext>
            </a:extLst>
          </p:cNvPr>
          <p:cNvSpPr>
            <a:spLocks noGrp="1"/>
          </p:cNvSpPr>
          <p:nvPr>
            <p:ph type="title"/>
          </p:nvPr>
        </p:nvSpPr>
        <p:spPr/>
        <p:txBody>
          <a:bodyPr>
            <a:normAutofit/>
          </a:bodyPr>
          <a:lstStyle/>
          <a:p>
            <a:r>
              <a:rPr lang="en-IN" dirty="0"/>
              <a:t>Prediction</a:t>
            </a:r>
            <a:endParaRPr lang="en-IN" sz="4000" cap="none" dirty="0"/>
          </a:p>
        </p:txBody>
      </p:sp>
      <p:grpSp>
        <p:nvGrpSpPr>
          <p:cNvPr id="6" name="Group 5">
            <a:extLst>
              <a:ext uri="{FF2B5EF4-FFF2-40B4-BE49-F238E27FC236}">
                <a16:creationId xmlns:a16="http://schemas.microsoft.com/office/drawing/2014/main" id="{F74F4980-F2A3-4FBA-931F-7EB2932E5553}"/>
              </a:ext>
            </a:extLst>
          </p:cNvPr>
          <p:cNvGrpSpPr/>
          <p:nvPr/>
        </p:nvGrpSpPr>
        <p:grpSpPr>
          <a:xfrm>
            <a:off x="1066544" y="2358047"/>
            <a:ext cx="10058911" cy="3914737"/>
            <a:chOff x="2428683" y="1710208"/>
            <a:chExt cx="8719608" cy="3223951"/>
          </a:xfrm>
        </p:grpSpPr>
        <p:sp>
          <p:nvSpPr>
            <p:cNvPr id="7" name="object 4">
              <a:extLst>
                <a:ext uri="{FF2B5EF4-FFF2-40B4-BE49-F238E27FC236}">
                  <a16:creationId xmlns:a16="http://schemas.microsoft.com/office/drawing/2014/main" id="{E7A17046-29EB-4DDF-A077-D80930A98319}"/>
                </a:ext>
              </a:extLst>
            </p:cNvPr>
            <p:cNvSpPr/>
            <p:nvPr/>
          </p:nvSpPr>
          <p:spPr>
            <a:xfrm>
              <a:off x="2428683" y="1756225"/>
              <a:ext cx="8387761" cy="3131918"/>
            </a:xfrm>
            <a:prstGeom prst="rect">
              <a:avLst/>
            </a:prstGeom>
            <a:solidFill>
              <a:srgbClr val="297FD5"/>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Calibri" panose="020F0502020204030204"/>
                <a:ea typeface="+mn-ea"/>
                <a:cs typeface="+mn-cs"/>
              </a:endParaRPr>
            </a:p>
          </p:txBody>
        </p:sp>
        <p:sp>
          <p:nvSpPr>
            <p:cNvPr id="8" name="object 5">
              <a:extLst>
                <a:ext uri="{FF2B5EF4-FFF2-40B4-BE49-F238E27FC236}">
                  <a16:creationId xmlns:a16="http://schemas.microsoft.com/office/drawing/2014/main" id="{0A343C87-87E1-4370-98AD-82B27A360E70}"/>
                </a:ext>
              </a:extLst>
            </p:cNvPr>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predicting the image</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test_data</a:t>
              </a:r>
              <a:r>
                <a:rPr lang="en-US" sz="2000" dirty="0">
                  <a:solidFill>
                    <a:prstClr val="black">
                      <a:lumMod val="85000"/>
                      <a:lumOff val="15000"/>
                    </a:prstClr>
                  </a:solidFill>
                  <a:latin typeface="Courier New" panose="02070309020205020404" pitchFamily="49" charset="0"/>
                  <a:cs typeface="Courier New" panose="02070309020205020404" pitchFamily="49" charset="0"/>
                </a:rPr>
                <a:t>[0]</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network.predict_classes</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img.reshape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(1,1,28,28))</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a:p>
              <a:pPr lvl="0">
                <a:lnSpc>
                  <a:spcPct val="150000"/>
                </a:lnSpc>
              </a:pPr>
              <a:r>
                <a:rPr lang="en-US" sz="2000" dirty="0">
                  <a:solidFill>
                    <a:prstClr val="black">
                      <a:lumMod val="85000"/>
                      <a:lumOff val="15000"/>
                    </a:prstClr>
                  </a:solidFill>
                  <a:latin typeface="Courier New" panose="02070309020205020404" pitchFamily="49" charset="0"/>
                  <a:cs typeface="Courier New" panose="02070309020205020404" pitchFamily="49" charset="0"/>
                </a:rPr>
                <a:t># visualizing the image</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plt.imshow</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img.reshape</a:t>
              </a:r>
              <a:r>
                <a:rPr lang="en-US" sz="2000" dirty="0">
                  <a:solidFill>
                    <a:prstClr val="black">
                      <a:lumMod val="85000"/>
                      <a:lumOff val="15000"/>
                    </a:prstClr>
                  </a:solidFill>
                  <a:latin typeface="Courier New" panose="02070309020205020404" pitchFamily="49" charset="0"/>
                  <a:cs typeface="Courier New" panose="02070309020205020404" pitchFamily="49" charset="0"/>
                </a:rPr>
                <a:t>(28,28),</a:t>
              </a:r>
              <a:r>
                <a:rPr lang="en-US" sz="2000" dirty="0" err="1">
                  <a:solidFill>
                    <a:prstClr val="black">
                      <a:lumMod val="85000"/>
                      <a:lumOff val="15000"/>
                    </a:prstClr>
                  </a:solidFill>
                  <a:latin typeface="Courier New" panose="02070309020205020404" pitchFamily="49" charset="0"/>
                  <a:cs typeface="Courier New" panose="02070309020205020404" pitchFamily="49" charset="0"/>
                </a:rPr>
                <a:t>cmap</a:t>
              </a:r>
              <a:r>
                <a:rPr lang="en-US" sz="2000" dirty="0">
                  <a:solidFill>
                    <a:prstClr val="black">
                      <a:lumMod val="85000"/>
                      <a:lumOff val="15000"/>
                    </a:prstClr>
                  </a:solidFill>
                  <a:latin typeface="Courier New" panose="02070309020205020404" pitchFamily="49" charset="0"/>
                  <a:cs typeface="Courier New" panose="02070309020205020404" pitchFamily="49" charset="0"/>
                </a:rPr>
                <a:t>='gray')</a:t>
              </a:r>
            </a:p>
            <a:p>
              <a:pPr lvl="0">
                <a:lnSpc>
                  <a:spcPct val="150000"/>
                </a:lnSpc>
              </a:pPr>
              <a:r>
                <a:rPr lang="en-US" sz="2000" dirty="0" err="1">
                  <a:solidFill>
                    <a:prstClr val="black">
                      <a:lumMod val="85000"/>
                      <a:lumOff val="15000"/>
                    </a:prstClr>
                  </a:solidFill>
                  <a:latin typeface="Courier New" panose="02070309020205020404" pitchFamily="49" charset="0"/>
                  <a:cs typeface="Courier New" panose="02070309020205020404" pitchFamily="49" charset="0"/>
                </a:rPr>
                <a:t>plt.show</a:t>
              </a:r>
              <a:r>
                <a:rPr lang="en-US" sz="2000" dirty="0">
                  <a:solidFill>
                    <a:prstClr val="black">
                      <a:lumMod val="85000"/>
                      <a:lumOff val="15000"/>
                    </a:prstClr>
                  </a:solidFill>
                  <a:latin typeface="Courier New" panose="02070309020205020404" pitchFamily="49" charset="0"/>
                  <a:cs typeface="Courier New" panose="02070309020205020404" pitchFamily="49" charset="0"/>
                </a:rPr>
                <a:t>()</a:t>
              </a:r>
            </a:p>
            <a:p>
              <a:pPr lvl="0">
                <a:lnSpc>
                  <a:spcPct val="150000"/>
                </a:lnSpc>
              </a:pPr>
              <a:endParaRPr lang="en-US" sz="2000" dirty="0">
                <a:solidFill>
                  <a:prstClr val="black">
                    <a:lumMod val="85000"/>
                    <a:lumOff val="15000"/>
                  </a:prstClr>
                </a:solidFill>
                <a:latin typeface="Courier New" panose="02070309020205020404" pitchFamily="49" charset="0"/>
                <a:cs typeface="Courier New" panose="02070309020205020404" pitchFamily="49" charset="0"/>
              </a:endParaRPr>
            </a:p>
          </p:txBody>
        </p:sp>
      </p:grpSp>
      <p:sp>
        <p:nvSpPr>
          <p:cNvPr id="2" name="Footer Placeholder 1">
            <a:extLst>
              <a:ext uri="{FF2B5EF4-FFF2-40B4-BE49-F238E27FC236}">
                <a16:creationId xmlns:a16="http://schemas.microsoft.com/office/drawing/2014/main" id="{6E779661-81F1-42E0-A60A-F18EB92033FD}"/>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1277362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cap="none" dirty="0">
                <a:solidFill>
                  <a:schemeClr val="accent2">
                    <a:lumMod val="50000"/>
                  </a:schemeClr>
                </a:solidFill>
                <a:latin typeface="Arial" panose="020B0604020202020204" pitchFamily="34" charset="0"/>
                <a:cs typeface="Arial" panose="020B0604020202020204" pitchFamily="34" charset="0"/>
              </a:rPr>
              <a:t>Use cases</a:t>
            </a:r>
          </a:p>
        </p:txBody>
      </p:sp>
      <p:sp>
        <p:nvSpPr>
          <p:cNvPr id="3" name="Content Placeholder 2"/>
          <p:cNvSpPr>
            <a:spLocks noGrp="1"/>
          </p:cNvSpPr>
          <p:nvPr>
            <p:ph idx="1"/>
          </p:nvPr>
        </p:nvSpPr>
        <p:spPr/>
        <p:txBody>
          <a:bodyPr>
            <a:normAutofit lnSpcReduction="10000"/>
          </a:bodyPr>
          <a:lstStyle/>
          <a:p>
            <a:r>
              <a:rPr lang="en-US" sz="2400" dirty="0">
                <a:latin typeface="Arial" panose="020B0604020202020204" pitchFamily="34" charset="0"/>
                <a:cs typeface="Arial" panose="020B0604020202020204" pitchFamily="34" charset="0"/>
              </a:rPr>
              <a:t> </a:t>
            </a:r>
            <a:r>
              <a:rPr lang="en-US" sz="2400" dirty="0">
                <a:solidFill>
                  <a:srgbClr val="0070C0"/>
                </a:solidFill>
                <a:latin typeface="Arial" panose="020B0604020202020204" pitchFamily="34" charset="0"/>
                <a:cs typeface="Arial" panose="020B0604020202020204" pitchFamily="34" charset="0"/>
              </a:rPr>
              <a:t>Text Processing ( Sensitivity Analysis, Named Entity recognition)</a:t>
            </a:r>
          </a:p>
          <a:p>
            <a:pPr marL="0" indent="0">
              <a:buNone/>
            </a:pPr>
            <a:r>
              <a:rPr lang="en-US" sz="2400" dirty="0">
                <a:latin typeface="Arial" panose="020B0604020202020204" pitchFamily="34" charset="0"/>
                <a:cs typeface="Arial" panose="020B0604020202020204" pitchFamily="34" charset="0"/>
              </a:rPr>
              <a:t>	   - RNTN (Recursive Neural Tensor Network)  OR Recurrent Net</a:t>
            </a:r>
          </a:p>
          <a:p>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Image Recognition </a:t>
            </a:r>
            <a:r>
              <a:rPr lang="en-US" sz="2400" dirty="0">
                <a:latin typeface="Arial" panose="020B0604020202020204" pitchFamily="34" charset="0"/>
                <a:cs typeface="Arial" panose="020B0604020202020204" pitchFamily="34" charset="0"/>
              </a:rPr>
              <a:t>– DBN(Deep Belief Network), Convolution Net</a:t>
            </a:r>
          </a:p>
          <a:p>
            <a:pPr marL="0" indent="0">
              <a:buNone/>
            </a:pPr>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Object Recognition</a:t>
            </a:r>
            <a:r>
              <a:rPr lang="en-US" sz="2400" dirty="0">
                <a:latin typeface="Arial" panose="020B0604020202020204" pitchFamily="34" charset="0"/>
                <a:cs typeface="Arial" panose="020B0604020202020204" pitchFamily="34" charset="0"/>
              </a:rPr>
              <a:t> – RNTN, Convolution Net </a:t>
            </a:r>
          </a:p>
          <a:p>
            <a:endParaRPr lang="en-US" sz="2400" dirty="0">
              <a:latin typeface="Arial" panose="020B0604020202020204" pitchFamily="34" charset="0"/>
              <a:cs typeface="Arial" panose="020B0604020202020204" pitchFamily="34" charset="0"/>
            </a:endParaRPr>
          </a:p>
          <a:p>
            <a:r>
              <a:rPr lang="en-US" sz="2400" dirty="0">
                <a:solidFill>
                  <a:srgbClr val="0070C0"/>
                </a:solidFill>
                <a:latin typeface="Arial" panose="020B0604020202020204" pitchFamily="34" charset="0"/>
                <a:cs typeface="Arial" panose="020B0604020202020204" pitchFamily="34" charset="0"/>
              </a:rPr>
              <a:t>Speech Recognition   </a:t>
            </a:r>
            <a:r>
              <a:rPr lang="en-US" sz="2400" dirty="0">
                <a:latin typeface="Arial" panose="020B0604020202020204" pitchFamily="34" charset="0"/>
                <a:cs typeface="Arial" panose="020B0604020202020204" pitchFamily="34" charset="0"/>
              </a:rPr>
              <a:t>- Recurrent Net</a:t>
            </a:r>
          </a:p>
        </p:txBody>
      </p:sp>
      <p:sp>
        <p:nvSpPr>
          <p:cNvPr id="4" name="Footer Placeholder 3"/>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1725806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Aashish Pandey</a:t>
            </a:r>
            <a:endParaRPr lang="en-US" dirty="0"/>
          </a:p>
        </p:txBody>
      </p:sp>
      <p:sp>
        <p:nvSpPr>
          <p:cNvPr id="3" name="Rectangle 2"/>
          <p:cNvSpPr/>
          <p:nvPr/>
        </p:nvSpPr>
        <p:spPr>
          <a:xfrm>
            <a:off x="1227734" y="2063248"/>
            <a:ext cx="8404608" cy="369332"/>
          </a:xfrm>
          <a:prstGeom prst="rect">
            <a:avLst/>
          </a:prstGeom>
        </p:spPr>
        <p:txBody>
          <a:bodyPr wrap="none">
            <a:spAutoFit/>
          </a:bodyPr>
          <a:lstStyle/>
          <a:p>
            <a:r>
              <a:rPr lang="en-US" dirty="0"/>
              <a:t>For Projects 							http://cs229.stanford.edu/projects2013.html</a:t>
            </a:r>
          </a:p>
        </p:txBody>
      </p:sp>
      <p:sp>
        <p:nvSpPr>
          <p:cNvPr id="4" name="Rectangle 3"/>
          <p:cNvSpPr/>
          <p:nvPr/>
        </p:nvSpPr>
        <p:spPr>
          <a:xfrm>
            <a:off x="1227734" y="2797344"/>
            <a:ext cx="8259953" cy="369332"/>
          </a:xfrm>
          <a:prstGeom prst="rect">
            <a:avLst/>
          </a:prstGeom>
        </p:spPr>
        <p:txBody>
          <a:bodyPr wrap="none">
            <a:spAutoFit/>
          </a:bodyPr>
          <a:lstStyle/>
          <a:p>
            <a:r>
              <a:rPr lang="en-US" dirty="0"/>
              <a:t>For python Libraries					http://www.lfd.uci.edu/~gohlke/pythonlibs/</a:t>
            </a:r>
          </a:p>
        </p:txBody>
      </p:sp>
      <p:sp>
        <p:nvSpPr>
          <p:cNvPr id="5" name="Rectangle 4"/>
          <p:cNvSpPr/>
          <p:nvPr/>
        </p:nvSpPr>
        <p:spPr>
          <a:xfrm>
            <a:off x="1227734" y="3511294"/>
            <a:ext cx="7836441" cy="369332"/>
          </a:xfrm>
          <a:prstGeom prst="rect">
            <a:avLst/>
          </a:prstGeom>
        </p:spPr>
        <p:txBody>
          <a:bodyPr wrap="none">
            <a:spAutoFit/>
          </a:bodyPr>
          <a:lstStyle/>
          <a:p>
            <a:r>
              <a:rPr lang="en-US" dirty="0"/>
              <a:t>For ML Data							http://archive.ics.uci.edu/ml/index.php</a:t>
            </a:r>
          </a:p>
        </p:txBody>
      </p:sp>
      <p:sp>
        <p:nvSpPr>
          <p:cNvPr id="6" name="Rectangle 5"/>
          <p:cNvSpPr/>
          <p:nvPr/>
        </p:nvSpPr>
        <p:spPr>
          <a:xfrm>
            <a:off x="1227734" y="4225244"/>
            <a:ext cx="6960560" cy="369332"/>
          </a:xfrm>
          <a:prstGeom prst="rect">
            <a:avLst/>
          </a:prstGeom>
        </p:spPr>
        <p:txBody>
          <a:bodyPr wrap="none">
            <a:spAutoFit/>
          </a:bodyPr>
          <a:lstStyle/>
          <a:p>
            <a:r>
              <a:rPr lang="en-US" dirty="0" err="1"/>
              <a:t>Scikit</a:t>
            </a:r>
            <a:r>
              <a:rPr lang="en-US" dirty="0"/>
              <a:t>-Learn							http://scikit-learn.org/stable/</a:t>
            </a:r>
          </a:p>
        </p:txBody>
      </p:sp>
      <p:sp>
        <p:nvSpPr>
          <p:cNvPr id="7" name="Rectangle 6"/>
          <p:cNvSpPr/>
          <p:nvPr/>
        </p:nvSpPr>
        <p:spPr>
          <a:xfrm>
            <a:off x="1227734" y="5004200"/>
            <a:ext cx="8213082" cy="369332"/>
          </a:xfrm>
          <a:prstGeom prst="rect">
            <a:avLst/>
          </a:prstGeom>
        </p:spPr>
        <p:txBody>
          <a:bodyPr wrap="none">
            <a:spAutoFit/>
          </a:bodyPr>
          <a:lstStyle/>
          <a:p>
            <a:r>
              <a:rPr lang="en-US" dirty="0"/>
              <a:t>Data Mining Book 						https://www.amazon.com/dp/0123748569</a:t>
            </a:r>
          </a:p>
        </p:txBody>
      </p:sp>
    </p:spTree>
    <p:extLst>
      <p:ext uri="{BB962C8B-B14F-4D97-AF65-F5344CB8AC3E}">
        <p14:creationId xmlns:p14="http://schemas.microsoft.com/office/powerpoint/2010/main" val="2079234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E194971-2F2D-44B0-8AE6-FF2DCCEE0A9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1FF9A61E-EB11-4C46-82E1-3E00A3B4B4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5E564EB3-35F2-4EFF-87DC-642DC020526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64F47E8-C2CA-43A6-9404-03BADA34D76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9" name="Rectangle 28">
            <a:extLst>
              <a:ext uri="{FF2B5EF4-FFF2-40B4-BE49-F238E27FC236}">
                <a16:creationId xmlns:a16="http://schemas.microsoft.com/office/drawing/2014/main" id="{36A995F0-906C-4573-A739-16EED217D8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9343" y="620720"/>
            <a:ext cx="6442480" cy="55931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1" name="Straight Connector 30">
            <a:extLst>
              <a:ext uri="{FF2B5EF4-FFF2-40B4-BE49-F238E27FC236}">
                <a16:creationId xmlns:a16="http://schemas.microsoft.com/office/drawing/2014/main" id="{C3F5F06D-7250-43A5-9B61-0B7F1FD7E39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09960" y="4214336"/>
            <a:ext cx="512064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7E9942E-93C8-4B24-9978-DBD698E1E46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21695"/>
            <a:ext cx="4305009" cy="5592188"/>
          </a:xfrm>
          <a:prstGeom prst="rect">
            <a:avLst/>
          </a:prstGeom>
          <a:blipFill dpi="0" rotWithShape="1">
            <a:blip r:embed="rId2">
              <a:duotone>
                <a:schemeClr val="accent1">
                  <a:shade val="45000"/>
                  <a:satMod val="135000"/>
                </a:schemeClr>
                <a:prstClr val="white"/>
              </a:duotone>
            </a:blip>
            <a:srcRect/>
            <a:tile tx="-444500" ty="-127000" sx="50000" sy="50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57E73A6-12C9-4E53-8C65-6BC11CB0AEAD}"/>
              </a:ext>
            </a:extLst>
          </p:cNvPr>
          <p:cNvSpPr>
            <a:spLocks noGrp="1"/>
          </p:cNvSpPr>
          <p:nvPr>
            <p:ph type="title"/>
          </p:nvPr>
        </p:nvSpPr>
        <p:spPr>
          <a:xfrm>
            <a:off x="5590120" y="1105351"/>
            <a:ext cx="5477071" cy="3023981"/>
          </a:xfrm>
        </p:spPr>
        <p:txBody>
          <a:bodyPr vert="horz" lIns="91440" tIns="45720" rIns="91440" bIns="45720" rtlCol="0" anchor="b">
            <a:normAutofit/>
          </a:bodyPr>
          <a:lstStyle/>
          <a:p>
            <a:r>
              <a:rPr lang="en-US" sz="4400" cap="all" spc="200">
                <a:solidFill>
                  <a:schemeClr val="bg1"/>
                </a:solidFill>
              </a:rPr>
              <a:t>Thank you</a:t>
            </a:r>
          </a:p>
        </p:txBody>
      </p:sp>
      <p:sp>
        <p:nvSpPr>
          <p:cNvPr id="3" name="Content Placeholder 2">
            <a:extLst>
              <a:ext uri="{FF2B5EF4-FFF2-40B4-BE49-F238E27FC236}">
                <a16:creationId xmlns:a16="http://schemas.microsoft.com/office/drawing/2014/main" id="{185C4244-795E-47AD-ACCC-EA7C214C8BF0}"/>
              </a:ext>
            </a:extLst>
          </p:cNvPr>
          <p:cNvSpPr>
            <a:spLocks noGrp="1"/>
          </p:cNvSpPr>
          <p:nvPr>
            <p:ph sz="quarter" idx="13"/>
          </p:nvPr>
        </p:nvSpPr>
        <p:spPr>
          <a:xfrm>
            <a:off x="5590120" y="4297556"/>
            <a:ext cx="5477071" cy="1431695"/>
          </a:xfrm>
        </p:spPr>
        <p:txBody>
          <a:bodyPr vert="horz" lIns="91440" tIns="45720" rIns="91440" bIns="45720" rtlCol="0" anchor="t">
            <a:normAutofit/>
          </a:bodyPr>
          <a:lstStyle/>
          <a:p>
            <a:pPr marL="0" indent="0">
              <a:lnSpc>
                <a:spcPct val="100000"/>
              </a:lnSpc>
              <a:spcBef>
                <a:spcPts val="0"/>
              </a:spcBef>
              <a:buNone/>
            </a:pPr>
            <a:r>
              <a:rPr lang="en-US" sz="1600" dirty="0">
                <a:solidFill>
                  <a:schemeClr val="bg1"/>
                </a:solidFill>
              </a:rPr>
              <a:t>Anshu Pandey</a:t>
            </a:r>
          </a:p>
          <a:p>
            <a:pPr marL="0" indent="0">
              <a:lnSpc>
                <a:spcPct val="100000"/>
              </a:lnSpc>
              <a:spcBef>
                <a:spcPts val="0"/>
              </a:spcBef>
              <a:buNone/>
            </a:pPr>
            <a:r>
              <a:rPr lang="en-US" sz="1600" dirty="0">
                <a:solidFill>
                  <a:schemeClr val="bg1"/>
                </a:solidFill>
                <a:hlinkClick r:id="rId3"/>
              </a:rPr>
              <a:t>https://www.linkedin.com/in/anshupandey/</a:t>
            </a:r>
            <a:r>
              <a:rPr lang="en-US" sz="1600" dirty="0">
                <a:solidFill>
                  <a:schemeClr val="bg1"/>
                </a:solidFill>
              </a:rPr>
              <a:t> </a:t>
            </a:r>
          </a:p>
        </p:txBody>
      </p:sp>
      <p:sp>
        <p:nvSpPr>
          <p:cNvPr id="4" name="Footer Placeholder 3">
            <a:extLst>
              <a:ext uri="{FF2B5EF4-FFF2-40B4-BE49-F238E27FC236}">
                <a16:creationId xmlns:a16="http://schemas.microsoft.com/office/drawing/2014/main" id="{797F082F-BA32-4245-8912-2D5443A9B940}"/>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284181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6B40-C7E2-4D82-B680-EB1963C03470}"/>
              </a:ext>
            </a:extLst>
          </p:cNvPr>
          <p:cNvSpPr>
            <a:spLocks noGrp="1"/>
          </p:cNvSpPr>
          <p:nvPr>
            <p:ph type="title"/>
          </p:nvPr>
        </p:nvSpPr>
        <p:spPr/>
        <p:txBody>
          <a:bodyPr/>
          <a:lstStyle/>
          <a:p>
            <a:r>
              <a:rPr lang="en-US"/>
              <a:t>COMPUTATION COST IN FIRST HIDDEN LAYER</a:t>
            </a:r>
            <a:endParaRPr lang="en-IN" dirty="0"/>
          </a:p>
        </p:txBody>
      </p:sp>
      <p:sp>
        <p:nvSpPr>
          <p:cNvPr id="5" name="TextBox 4">
            <a:extLst>
              <a:ext uri="{FF2B5EF4-FFF2-40B4-BE49-F238E27FC236}">
                <a16:creationId xmlns:a16="http://schemas.microsoft.com/office/drawing/2014/main" id="{322DB116-A47C-4151-ABB7-9E7A9A06F34C}"/>
              </a:ext>
            </a:extLst>
          </p:cNvPr>
          <p:cNvSpPr txBox="1"/>
          <p:nvPr/>
        </p:nvSpPr>
        <p:spPr>
          <a:xfrm>
            <a:off x="1024128" y="2084832"/>
            <a:ext cx="10143744" cy="830997"/>
          </a:xfrm>
          <a:prstGeom prst="rect">
            <a:avLst/>
          </a:prstGeom>
          <a:noFill/>
        </p:spPr>
        <p:txBody>
          <a:bodyPr wrap="square">
            <a:spAutoFit/>
          </a:bodyPr>
          <a:lstStyle/>
          <a:p>
            <a:r>
              <a:rPr lang="en-US" sz="2400"/>
              <a:t>Suppose there are 200 hidden neurons in the first hidden layer, each hidden layer neuron will have 2352 weights and 1 bias.</a:t>
            </a:r>
            <a:endParaRPr lang="en-IN" sz="2400" dirty="0"/>
          </a:p>
        </p:txBody>
      </p:sp>
      <p:pic>
        <p:nvPicPr>
          <p:cNvPr id="6" name="Picture 5">
            <a:extLst>
              <a:ext uri="{FF2B5EF4-FFF2-40B4-BE49-F238E27FC236}">
                <a16:creationId xmlns:a16="http://schemas.microsoft.com/office/drawing/2014/main" id="{8BDDA498-F601-43A9-8DE4-02AA00D8B819}"/>
              </a:ext>
            </a:extLst>
          </p:cNvPr>
          <p:cNvPicPr>
            <a:picLocks noChangeAspect="1"/>
          </p:cNvPicPr>
          <p:nvPr/>
        </p:nvPicPr>
        <p:blipFill>
          <a:blip r:embed="rId2"/>
          <a:stretch>
            <a:fillRect/>
          </a:stretch>
        </p:blipFill>
        <p:spPr>
          <a:xfrm>
            <a:off x="1571798" y="2915829"/>
            <a:ext cx="8190040" cy="3489573"/>
          </a:xfrm>
          <a:prstGeom prst="rect">
            <a:avLst/>
          </a:prstGeom>
        </p:spPr>
      </p:pic>
      <p:sp>
        <p:nvSpPr>
          <p:cNvPr id="3" name="Footer Placeholder 2">
            <a:extLst>
              <a:ext uri="{FF2B5EF4-FFF2-40B4-BE49-F238E27FC236}">
                <a16:creationId xmlns:a16="http://schemas.microsoft.com/office/drawing/2014/main" id="{33A34DFC-8849-4342-97CE-6310D3A00846}"/>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420758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B166-9C97-441C-8564-9E92B5EB3113}"/>
              </a:ext>
            </a:extLst>
          </p:cNvPr>
          <p:cNvSpPr>
            <a:spLocks noGrp="1"/>
          </p:cNvSpPr>
          <p:nvPr>
            <p:ph type="title"/>
          </p:nvPr>
        </p:nvSpPr>
        <p:spPr/>
        <p:txBody>
          <a:bodyPr/>
          <a:lstStyle/>
          <a:p>
            <a:r>
              <a:rPr lang="en-IN"/>
              <a:t>LOSS OF SPATIAL INFORMATION</a:t>
            </a:r>
            <a:endParaRPr lang="en-IN" dirty="0"/>
          </a:p>
        </p:txBody>
      </p:sp>
      <p:sp>
        <p:nvSpPr>
          <p:cNvPr id="3" name="Footer Placeholder 2">
            <a:extLst>
              <a:ext uri="{FF2B5EF4-FFF2-40B4-BE49-F238E27FC236}">
                <a16:creationId xmlns:a16="http://schemas.microsoft.com/office/drawing/2014/main" id="{2673D5CE-FD4F-4340-8469-CCF44CBB95D8}"/>
              </a:ext>
            </a:extLst>
          </p:cNvPr>
          <p:cNvSpPr>
            <a:spLocks noGrp="1"/>
          </p:cNvSpPr>
          <p:nvPr>
            <p:ph type="ftr" sz="quarter" idx="11"/>
          </p:nvPr>
        </p:nvSpPr>
        <p:spPr/>
        <p:txBody>
          <a:bodyPr/>
          <a:lstStyle/>
          <a:p>
            <a:r>
              <a:rPr lang="en-US"/>
              <a:t>Aashish Pandey</a:t>
            </a:r>
            <a:endParaRPr lang="en-US" dirty="0"/>
          </a:p>
        </p:txBody>
      </p:sp>
      <p:sp>
        <p:nvSpPr>
          <p:cNvPr id="5" name="TextBox 4">
            <a:extLst>
              <a:ext uri="{FF2B5EF4-FFF2-40B4-BE49-F238E27FC236}">
                <a16:creationId xmlns:a16="http://schemas.microsoft.com/office/drawing/2014/main" id="{2818FFF8-BA6A-4A7F-8E6F-AC4414DE15F7}"/>
              </a:ext>
            </a:extLst>
          </p:cNvPr>
          <p:cNvSpPr txBox="1"/>
          <p:nvPr/>
        </p:nvSpPr>
        <p:spPr>
          <a:xfrm>
            <a:off x="1024128" y="1912958"/>
            <a:ext cx="10143744" cy="830997"/>
          </a:xfrm>
          <a:prstGeom prst="rect">
            <a:avLst/>
          </a:prstGeom>
          <a:noFill/>
        </p:spPr>
        <p:txBody>
          <a:bodyPr wrap="square">
            <a:spAutoFit/>
          </a:bodyPr>
          <a:lstStyle/>
          <a:p>
            <a:r>
              <a:rPr lang="en-US" sz="2400"/>
              <a:t>We input pixel-wise to the input layer neurons, thus losing the neighboring pixel correlation of images.</a:t>
            </a:r>
            <a:endParaRPr lang="en-IN" sz="2400" dirty="0"/>
          </a:p>
        </p:txBody>
      </p:sp>
      <p:pic>
        <p:nvPicPr>
          <p:cNvPr id="6" name="Picture 5">
            <a:extLst>
              <a:ext uri="{FF2B5EF4-FFF2-40B4-BE49-F238E27FC236}">
                <a16:creationId xmlns:a16="http://schemas.microsoft.com/office/drawing/2014/main" id="{6686CB87-01BF-4E06-BD38-43DC48B50E3B}"/>
              </a:ext>
            </a:extLst>
          </p:cNvPr>
          <p:cNvPicPr>
            <a:picLocks noChangeAspect="1"/>
          </p:cNvPicPr>
          <p:nvPr/>
        </p:nvPicPr>
        <p:blipFill>
          <a:blip r:embed="rId2"/>
          <a:stretch>
            <a:fillRect/>
          </a:stretch>
        </p:blipFill>
        <p:spPr>
          <a:xfrm>
            <a:off x="1425145" y="2915981"/>
            <a:ext cx="6853882" cy="3443934"/>
          </a:xfrm>
          <a:prstGeom prst="rect">
            <a:avLst/>
          </a:prstGeom>
        </p:spPr>
      </p:pic>
    </p:spTree>
    <p:extLst>
      <p:ext uri="{BB962C8B-B14F-4D97-AF65-F5344CB8AC3E}">
        <p14:creationId xmlns:p14="http://schemas.microsoft.com/office/powerpoint/2010/main" val="240321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D574B-1C94-47D9-A8E0-945D1D880DD0}"/>
              </a:ext>
            </a:extLst>
          </p:cNvPr>
          <p:cNvSpPr>
            <a:spLocks noGrp="1"/>
          </p:cNvSpPr>
          <p:nvPr>
            <p:ph type="title"/>
          </p:nvPr>
        </p:nvSpPr>
        <p:spPr/>
        <p:txBody>
          <a:bodyPr/>
          <a:lstStyle/>
          <a:p>
            <a:r>
              <a:rPr lang="en-IN" dirty="0"/>
              <a:t>MISSCLASSIFICATION</a:t>
            </a:r>
          </a:p>
        </p:txBody>
      </p:sp>
      <p:sp>
        <p:nvSpPr>
          <p:cNvPr id="3" name="Footer Placeholder 2">
            <a:extLst>
              <a:ext uri="{FF2B5EF4-FFF2-40B4-BE49-F238E27FC236}">
                <a16:creationId xmlns:a16="http://schemas.microsoft.com/office/drawing/2014/main" id="{C930C297-1643-4F9D-ACE8-F3DA634C32E6}"/>
              </a:ext>
            </a:extLst>
          </p:cNvPr>
          <p:cNvSpPr>
            <a:spLocks noGrp="1"/>
          </p:cNvSpPr>
          <p:nvPr>
            <p:ph type="ftr" sz="quarter" idx="11"/>
          </p:nvPr>
        </p:nvSpPr>
        <p:spPr/>
        <p:txBody>
          <a:bodyPr/>
          <a:lstStyle/>
          <a:p>
            <a:r>
              <a:rPr lang="en-US"/>
              <a:t>Aashish Pandey</a:t>
            </a:r>
            <a:endParaRPr lang="en-US" dirty="0"/>
          </a:p>
        </p:txBody>
      </p:sp>
      <p:sp>
        <p:nvSpPr>
          <p:cNvPr id="5" name="TextBox 4">
            <a:extLst>
              <a:ext uri="{FF2B5EF4-FFF2-40B4-BE49-F238E27FC236}">
                <a16:creationId xmlns:a16="http://schemas.microsoft.com/office/drawing/2014/main" id="{541A596B-D4FB-4DBF-A871-7A154E4EB77A}"/>
              </a:ext>
            </a:extLst>
          </p:cNvPr>
          <p:cNvSpPr txBox="1"/>
          <p:nvPr/>
        </p:nvSpPr>
        <p:spPr>
          <a:xfrm>
            <a:off x="1024128" y="2084832"/>
            <a:ext cx="10143744" cy="830997"/>
          </a:xfrm>
          <a:prstGeom prst="rect">
            <a:avLst/>
          </a:prstGeom>
          <a:noFill/>
        </p:spPr>
        <p:txBody>
          <a:bodyPr wrap="square">
            <a:spAutoFit/>
          </a:bodyPr>
          <a:lstStyle/>
          <a:p>
            <a:r>
              <a:rPr lang="en-US" sz="2400" dirty="0"/>
              <a:t>Fully connected neural nets also cannot capture a shift in object positions . </a:t>
            </a:r>
            <a:r>
              <a:rPr lang="en-US" sz="2400" dirty="0" err="1"/>
              <a:t>i.e</a:t>
            </a:r>
            <a:r>
              <a:rPr lang="en-US" sz="2400" dirty="0"/>
              <a:t> they are not translation invariant.</a:t>
            </a:r>
            <a:endParaRPr lang="en-IN" sz="2400" dirty="0"/>
          </a:p>
        </p:txBody>
      </p:sp>
      <p:pic>
        <p:nvPicPr>
          <p:cNvPr id="6" name="Picture 5">
            <a:extLst>
              <a:ext uri="{FF2B5EF4-FFF2-40B4-BE49-F238E27FC236}">
                <a16:creationId xmlns:a16="http://schemas.microsoft.com/office/drawing/2014/main" id="{2FA3D1B9-B0D1-4BE0-93A7-E3BD318E1D9E}"/>
              </a:ext>
            </a:extLst>
          </p:cNvPr>
          <p:cNvPicPr>
            <a:picLocks noChangeAspect="1"/>
          </p:cNvPicPr>
          <p:nvPr/>
        </p:nvPicPr>
        <p:blipFill>
          <a:blip r:embed="rId2"/>
          <a:stretch>
            <a:fillRect/>
          </a:stretch>
        </p:blipFill>
        <p:spPr>
          <a:xfrm>
            <a:off x="1024128" y="3278804"/>
            <a:ext cx="4585840" cy="3088423"/>
          </a:xfrm>
          <a:prstGeom prst="rect">
            <a:avLst/>
          </a:prstGeom>
        </p:spPr>
      </p:pic>
      <p:sp>
        <p:nvSpPr>
          <p:cNvPr id="8" name="TextBox 7">
            <a:extLst>
              <a:ext uri="{FF2B5EF4-FFF2-40B4-BE49-F238E27FC236}">
                <a16:creationId xmlns:a16="http://schemas.microsoft.com/office/drawing/2014/main" id="{D323C1FB-8E3F-4820-AD75-1AA4E0B5B3B9}"/>
              </a:ext>
            </a:extLst>
          </p:cNvPr>
          <p:cNvSpPr txBox="1"/>
          <p:nvPr/>
        </p:nvSpPr>
        <p:spPr>
          <a:xfrm>
            <a:off x="6192705" y="3584448"/>
            <a:ext cx="4975167" cy="1569660"/>
          </a:xfrm>
          <a:prstGeom prst="rect">
            <a:avLst/>
          </a:prstGeom>
          <a:noFill/>
        </p:spPr>
        <p:txBody>
          <a:bodyPr wrap="square">
            <a:spAutoFit/>
          </a:bodyPr>
          <a:lstStyle/>
          <a:p>
            <a:r>
              <a:rPr lang="en-US" sz="2400" dirty="0"/>
              <a:t>Neural network is trained on images that are perfectly centered which is why it is not able to detect images that are slightly shifted.</a:t>
            </a:r>
            <a:endParaRPr lang="en-IN" sz="2400" dirty="0"/>
          </a:p>
        </p:txBody>
      </p:sp>
    </p:spTree>
    <p:extLst>
      <p:ext uri="{BB962C8B-B14F-4D97-AF65-F5344CB8AC3E}">
        <p14:creationId xmlns:p14="http://schemas.microsoft.com/office/powerpoint/2010/main" val="87843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18DB952-E453-4CA7-B32A-960F2DA3A67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46E151-8A9E-4442-8728-A796D791B55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C8A6BDE-059C-4205-B0AC-E3BF214DC3B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generated with high confidence"/>
          <p:cNvPicPr>
            <a:picLocks noChangeAspect="1"/>
          </p:cNvPicPr>
          <p:nvPr/>
        </p:nvPicPr>
        <p:blipFill>
          <a:blip r:embed="rId2"/>
          <a:stretch>
            <a:fillRect/>
          </a:stretch>
        </p:blipFill>
        <p:spPr>
          <a:xfrm>
            <a:off x="6096000" y="1382187"/>
            <a:ext cx="5459470" cy="4094602"/>
          </a:xfrm>
          <a:prstGeom prst="rect">
            <a:avLst/>
          </a:prstGeom>
        </p:spPr>
      </p:pic>
      <p:sp>
        <p:nvSpPr>
          <p:cNvPr id="2" name="Title 1"/>
          <p:cNvSpPr>
            <a:spLocks noGrp="1"/>
          </p:cNvSpPr>
          <p:nvPr>
            <p:ph type="ctrTitle"/>
          </p:nvPr>
        </p:nvSpPr>
        <p:spPr>
          <a:xfrm>
            <a:off x="634276" y="640080"/>
            <a:ext cx="4208656" cy="3034857"/>
          </a:xfrm>
        </p:spPr>
        <p:txBody>
          <a:bodyPr anchor="b">
            <a:normAutofit/>
          </a:bodyPr>
          <a:lstStyle/>
          <a:p>
            <a:r>
              <a:rPr lang="en-US" sz="4100">
                <a:solidFill>
                  <a:srgbClr val="FFFFFF"/>
                </a:solidFill>
              </a:rPr>
              <a:t>Convolutional Neural Network</a:t>
            </a:r>
          </a:p>
        </p:txBody>
      </p:sp>
      <p:sp>
        <p:nvSpPr>
          <p:cNvPr id="3" name="Footer Placeholder 2">
            <a:extLst>
              <a:ext uri="{FF2B5EF4-FFF2-40B4-BE49-F238E27FC236}">
                <a16:creationId xmlns:a16="http://schemas.microsoft.com/office/drawing/2014/main" id="{5357FDAB-60BA-40AB-A9A2-6C1F75D665ED}"/>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3989518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71769A-0578-4781-8746-AFBD5F5E15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B0FD5C-2699-459B-94DA-99AE5FF4B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1576" y="2908972"/>
            <a:ext cx="6528621" cy="3476490"/>
          </a:xfrm>
          <a:prstGeom prst="rect">
            <a:avLst/>
          </a:prstGeom>
        </p:spPr>
      </p:pic>
      <p:sp>
        <p:nvSpPr>
          <p:cNvPr id="2" name="Title 1">
            <a:extLst>
              <a:ext uri="{FF2B5EF4-FFF2-40B4-BE49-F238E27FC236}">
                <a16:creationId xmlns:a16="http://schemas.microsoft.com/office/drawing/2014/main" id="{F051A281-D90C-4243-BEBB-2FD2E4331869}"/>
              </a:ext>
            </a:extLst>
          </p:cNvPr>
          <p:cNvSpPr>
            <a:spLocks noGrp="1"/>
          </p:cNvSpPr>
          <p:nvPr>
            <p:ph type="title"/>
          </p:nvPr>
        </p:nvSpPr>
        <p:spPr>
          <a:xfrm>
            <a:off x="310039" y="640080"/>
            <a:ext cx="3429855" cy="5613236"/>
          </a:xfrm>
        </p:spPr>
        <p:txBody>
          <a:bodyPr anchor="ctr">
            <a:normAutofit/>
          </a:bodyPr>
          <a:lstStyle/>
          <a:p>
            <a:r>
              <a:rPr lang="en-IN">
                <a:solidFill>
                  <a:srgbClr val="FFFFFF"/>
                </a:solidFill>
              </a:rPr>
              <a:t>Convolutional Neural Networks</a:t>
            </a:r>
          </a:p>
        </p:txBody>
      </p:sp>
      <p:sp>
        <p:nvSpPr>
          <p:cNvPr id="3" name="Content Placeholder 2">
            <a:extLst>
              <a:ext uri="{FF2B5EF4-FFF2-40B4-BE49-F238E27FC236}">
                <a16:creationId xmlns:a16="http://schemas.microsoft.com/office/drawing/2014/main" id="{F6747F33-3C37-47D7-868D-72672B3C68D8}"/>
              </a:ext>
            </a:extLst>
          </p:cNvPr>
          <p:cNvSpPr>
            <a:spLocks noGrp="1"/>
          </p:cNvSpPr>
          <p:nvPr>
            <p:ph idx="1"/>
          </p:nvPr>
        </p:nvSpPr>
        <p:spPr>
          <a:xfrm>
            <a:off x="4699818" y="640080"/>
            <a:ext cx="7172138" cy="3745107"/>
          </a:xfrm>
        </p:spPr>
        <p:txBody>
          <a:bodyPr>
            <a:normAutofit/>
          </a:bodyPr>
          <a:lstStyle/>
          <a:p>
            <a:r>
              <a:rPr lang="en-US" dirty="0"/>
              <a:t>A convolutional neural network (CNN, or </a:t>
            </a:r>
            <a:r>
              <a:rPr lang="en-US" dirty="0" err="1"/>
              <a:t>ConvNet</a:t>
            </a:r>
            <a:r>
              <a:rPr lang="en-US" dirty="0"/>
              <a:t>) is one of the most popular algorithms for deep learning with images and video.</a:t>
            </a:r>
          </a:p>
          <a:p>
            <a:endParaRPr lang="en-US" dirty="0"/>
          </a:p>
          <a:p>
            <a:r>
              <a:rPr lang="en-US" dirty="0"/>
              <a:t>Like other neural networks, a CNN is composed of an input layer, an output layer, and many hidden layers in between. </a:t>
            </a:r>
            <a:endParaRPr lang="en-IN" dirty="0"/>
          </a:p>
        </p:txBody>
      </p:sp>
      <p:sp>
        <p:nvSpPr>
          <p:cNvPr id="5" name="Footer Placeholder 4">
            <a:extLst>
              <a:ext uri="{FF2B5EF4-FFF2-40B4-BE49-F238E27FC236}">
                <a16:creationId xmlns:a16="http://schemas.microsoft.com/office/drawing/2014/main" id="{69100B0F-601C-4593-89DF-05E867708BD1}"/>
              </a:ext>
            </a:extLst>
          </p:cNvPr>
          <p:cNvSpPr>
            <a:spLocks noGrp="1"/>
          </p:cNvSpPr>
          <p:nvPr>
            <p:ph type="ftr" sz="quarter" idx="11"/>
          </p:nvPr>
        </p:nvSpPr>
        <p:spPr/>
        <p:txBody>
          <a:bodyPr/>
          <a:lstStyle/>
          <a:p>
            <a:r>
              <a:rPr lang="en-US"/>
              <a:t>Aashish Pandey</a:t>
            </a:r>
            <a:endParaRPr lang="en-US" dirty="0"/>
          </a:p>
        </p:txBody>
      </p:sp>
    </p:spTree>
    <p:extLst>
      <p:ext uri="{BB962C8B-B14F-4D97-AF65-F5344CB8AC3E}">
        <p14:creationId xmlns:p14="http://schemas.microsoft.com/office/powerpoint/2010/main" val="69053082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Integr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2_Integr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1794</Words>
  <Application>Microsoft Office PowerPoint</Application>
  <PresentationFormat>Widescreen</PresentationFormat>
  <Paragraphs>222</Paragraphs>
  <Slides>46</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46</vt:i4>
      </vt:variant>
    </vt:vector>
  </HeadingPairs>
  <TitlesOfParts>
    <vt:vector size="60" baseType="lpstr">
      <vt:lpstr>Arial</vt:lpstr>
      <vt:lpstr>Calibri</vt:lpstr>
      <vt:lpstr>Calibri Light</vt:lpstr>
      <vt:lpstr>Cambria Math</vt:lpstr>
      <vt:lpstr>Courier New</vt:lpstr>
      <vt:lpstr>Segoe UI</vt:lpstr>
      <vt:lpstr>Times New Roman</vt:lpstr>
      <vt:lpstr>Tw Cen MT</vt:lpstr>
      <vt:lpstr>Tw Cen MT Condensed</vt:lpstr>
      <vt:lpstr>Wingdings</vt:lpstr>
      <vt:lpstr>Wingdings 3</vt:lpstr>
      <vt:lpstr>1_Integral</vt:lpstr>
      <vt:lpstr>Integral</vt:lpstr>
      <vt:lpstr>2_Integral</vt:lpstr>
      <vt:lpstr>Convolutional neural networks</vt:lpstr>
      <vt:lpstr>Agenda </vt:lpstr>
      <vt:lpstr>Image classification</vt:lpstr>
      <vt:lpstr>Why not DNN?</vt:lpstr>
      <vt:lpstr>COMPUTATION COST IN FIRST HIDDEN LAYER</vt:lpstr>
      <vt:lpstr>LOSS OF SPATIAL INFORMATION</vt:lpstr>
      <vt:lpstr>MISSCLASSIFICATION</vt:lpstr>
      <vt:lpstr>Convolutional Neural Network</vt:lpstr>
      <vt:lpstr>Convolutional Neural Networks</vt:lpstr>
      <vt:lpstr>Feature Detection Layers</vt:lpstr>
      <vt:lpstr>Classification Layers</vt:lpstr>
      <vt:lpstr>What is convolution?</vt:lpstr>
      <vt:lpstr>Convolution Process</vt:lpstr>
      <vt:lpstr>Convolution Process</vt:lpstr>
      <vt:lpstr>CHARACTERISTICS OF FILTERS IN CNNs </vt:lpstr>
      <vt:lpstr>PICTORIAL REPRESENTATION OF CONVOLUTION</vt:lpstr>
      <vt:lpstr>Size of output feature map</vt:lpstr>
      <vt:lpstr>Relu </vt:lpstr>
      <vt:lpstr>Maxpooling</vt:lpstr>
      <vt:lpstr>CNN</vt:lpstr>
      <vt:lpstr>PowerPoint Presentation</vt:lpstr>
      <vt:lpstr>FLATTEN LAYER </vt:lpstr>
      <vt:lpstr>FULLY CONNECTED LAYER</vt:lpstr>
      <vt:lpstr>SUMMARY: LAYERS IN CONVOLUTIONAL NEURAL NETWORK</vt:lpstr>
      <vt:lpstr>Dropout</vt:lpstr>
      <vt:lpstr>DropConnect</vt:lpstr>
      <vt:lpstr>Example </vt:lpstr>
      <vt:lpstr>MNIST Dataset</vt:lpstr>
      <vt:lpstr>Importing libraries</vt:lpstr>
      <vt:lpstr>Load data</vt:lpstr>
      <vt:lpstr>Feature Engineering on data</vt:lpstr>
      <vt:lpstr>Feature Engineering on data</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Compile Convolutional Neural Network</vt:lpstr>
      <vt:lpstr>Train Convolutional Neural Network</vt:lpstr>
      <vt:lpstr>Prediction</vt:lpstr>
      <vt:lpstr>Use cases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Anshu Pandey</dc:creator>
  <cp:lastModifiedBy>Anshu Pandey</cp:lastModifiedBy>
  <cp:revision>3</cp:revision>
  <dcterms:created xsi:type="dcterms:W3CDTF">2020-09-01T10:46:52Z</dcterms:created>
  <dcterms:modified xsi:type="dcterms:W3CDTF">2021-10-07T03:19:21Z</dcterms:modified>
</cp:coreProperties>
</file>